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760" r:id="rId3"/>
    <p:sldId id="761" r:id="rId4"/>
    <p:sldId id="763" r:id="rId5"/>
    <p:sldId id="762" r:id="rId6"/>
    <p:sldId id="764" r:id="rId7"/>
    <p:sldId id="765" r:id="rId8"/>
    <p:sldId id="766" r:id="rId9"/>
    <p:sldId id="767" r:id="rId10"/>
    <p:sldId id="768" r:id="rId11"/>
    <p:sldId id="769" r:id="rId12"/>
    <p:sldId id="775" r:id="rId13"/>
    <p:sldId id="770" r:id="rId14"/>
    <p:sldId id="771" r:id="rId15"/>
    <p:sldId id="772" r:id="rId16"/>
    <p:sldId id="773" r:id="rId17"/>
    <p:sldId id="776" r:id="rId18"/>
    <p:sldId id="774" r:id="rId19"/>
    <p:sldId id="778" r:id="rId20"/>
    <p:sldId id="777" r:id="rId21"/>
    <p:sldId id="779" r:id="rId22"/>
    <p:sldId id="780" r:id="rId23"/>
    <p:sldId id="784" r:id="rId24"/>
    <p:sldId id="785" r:id="rId25"/>
    <p:sldId id="786" r:id="rId26"/>
    <p:sldId id="781" r:id="rId27"/>
    <p:sldId id="782" r:id="rId28"/>
    <p:sldId id="783" r:id="rId29"/>
    <p:sldId id="787" r:id="rId30"/>
    <p:sldId id="788" r:id="rId31"/>
    <p:sldId id="789" r:id="rId32"/>
    <p:sldId id="790" r:id="rId33"/>
    <p:sldId id="836" r:id="rId34"/>
    <p:sldId id="797"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0" autoAdjust="0"/>
    <p:restoredTop sz="94660"/>
  </p:normalViewPr>
  <p:slideViewPr>
    <p:cSldViewPr snapToGrid="0">
      <p:cViewPr varScale="1">
        <p:scale>
          <a:sx n="77" d="100"/>
          <a:sy n="77" d="100"/>
        </p:scale>
        <p:origin x="219"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4" Type="http://schemas.openxmlformats.org/officeDocument/2006/relationships/image" Target="../media/image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4"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colorful5#3">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8">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1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7123B46-A4E7-412F-8805-D62CF229935E}" type="doc">
      <dgm:prSet loTypeId="urn:microsoft.com/office/officeart/2005/8/layout/hList7#1" loCatId="process" qsTypeId="urn:microsoft.com/office/officeart/2005/8/quickstyle/simple5#2" qsCatId="simple" csTypeId="urn:microsoft.com/office/officeart/2005/8/colors/colorful5#3" csCatId="colorful" phldr="1"/>
      <dgm:spPr/>
      <dgm:t>
        <a:bodyPr/>
        <a:lstStyle/>
        <a:p>
          <a:endParaRPr lang="zh-CN" altLang="en-US"/>
        </a:p>
      </dgm:t>
    </dgm:pt>
    <dgm:pt modelId="{B8F4CCC3-EDCE-45A2-AACB-D94CB5C77F21}">
      <dgm:prSet/>
      <dgm:spPr>
        <a:xfrm>
          <a:off x="2138" y="0"/>
          <a:ext cx="2241407" cy="3482157"/>
        </a:xfrm>
        <a:prstGeom prst="roundRect">
          <a:avLst>
            <a:gd name="adj" fmla="val 10000"/>
          </a:avLst>
        </a:prstGeom>
        <a:gradFill rotWithShape="0">
          <a:gsLst>
            <a:gs pos="0">
              <a:srgbClr val="4472C4">
                <a:hueOff val="0"/>
                <a:satOff val="0"/>
                <a:lumOff val="0"/>
                <a:alphaOff val="0"/>
                <a:shade val="47500"/>
                <a:satMod val="137000"/>
              </a:srgbClr>
            </a:gs>
            <a:gs pos="55000">
              <a:srgbClr val="4472C4">
                <a:hueOff val="0"/>
                <a:satOff val="0"/>
                <a:lumOff val="0"/>
                <a:alphaOff val="0"/>
                <a:shade val="69000"/>
                <a:satMod val="137000"/>
              </a:srgbClr>
            </a:gs>
            <a:gs pos="100000">
              <a:srgbClr val="4472C4">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t>
        <a:bodyPr/>
        <a:lstStyle/>
        <a:p>
          <a:pPr rtl="0">
            <a:buNone/>
          </a:pPr>
          <a:r>
            <a:rPr lang="zh-CN" altLang="en-US" b="1" dirty="0">
              <a:solidFill>
                <a:sysClr val="window" lastClr="FFFFFF"/>
              </a:solidFill>
              <a:latin typeface="Arial"/>
              <a:ea typeface="宋体"/>
              <a:cs typeface="+mn-cs"/>
            </a:rPr>
            <a:t>数据故事的定义</a:t>
          </a:r>
        </a:p>
      </dgm:t>
    </dgm:pt>
    <dgm:pt modelId="{4E7BD9F4-04C5-4034-8D5E-09B49FCA7F97}" type="parTrans" cxnId="{100BED2B-AA5A-4B94-AF0C-39A3A485308E}">
      <dgm:prSet/>
      <dgm:spPr/>
      <dgm:t>
        <a:bodyPr/>
        <a:lstStyle/>
        <a:p>
          <a:endParaRPr lang="zh-CN" altLang="en-US" b="1"/>
        </a:p>
      </dgm:t>
    </dgm:pt>
    <dgm:pt modelId="{B60928DA-64BB-437F-9723-452D5ECF4319}" type="sibTrans" cxnId="{100BED2B-AA5A-4B94-AF0C-39A3A485308E}">
      <dgm:prSet/>
      <dgm:spPr/>
      <dgm:t>
        <a:bodyPr/>
        <a:lstStyle/>
        <a:p>
          <a:endParaRPr lang="zh-CN" altLang="en-US" b="1"/>
        </a:p>
      </dgm:t>
    </dgm:pt>
    <dgm:pt modelId="{24602B6A-AC06-4344-83E9-1F8605A09467}">
      <dgm:prSet/>
      <dgm:spPr>
        <a:xfrm>
          <a:off x="2310787" y="0"/>
          <a:ext cx="2241407" cy="3482157"/>
        </a:xfrm>
        <a:prstGeom prst="roundRect">
          <a:avLst>
            <a:gd name="adj" fmla="val 10000"/>
          </a:avLst>
        </a:prstGeom>
        <a:gradFill rotWithShape="0">
          <a:gsLst>
            <a:gs pos="0">
              <a:srgbClr val="4472C4">
                <a:hueOff val="-2451115"/>
                <a:satOff val="-3409"/>
                <a:lumOff val="-1307"/>
                <a:alphaOff val="0"/>
                <a:shade val="47500"/>
                <a:satMod val="137000"/>
              </a:srgbClr>
            </a:gs>
            <a:gs pos="55000">
              <a:srgbClr val="4472C4">
                <a:hueOff val="-2451115"/>
                <a:satOff val="-3409"/>
                <a:lumOff val="-1307"/>
                <a:alphaOff val="0"/>
                <a:shade val="69000"/>
                <a:satMod val="137000"/>
              </a:srgbClr>
            </a:gs>
            <a:gs pos="100000">
              <a:srgbClr val="4472C4">
                <a:hueOff val="-2451115"/>
                <a:satOff val="-3409"/>
                <a:lumOff val="-1307"/>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t>
        <a:bodyPr/>
        <a:lstStyle/>
        <a:p>
          <a:pPr rtl="0">
            <a:buNone/>
          </a:pPr>
          <a:r>
            <a:rPr lang="zh-CN" altLang="en-US" b="1" dirty="0">
              <a:solidFill>
                <a:sysClr val="window" lastClr="FFFFFF"/>
              </a:solidFill>
              <a:latin typeface="Arial"/>
              <a:ea typeface="宋体"/>
              <a:cs typeface="+mn-cs"/>
            </a:rPr>
            <a:t>数据故事的特征</a:t>
          </a:r>
        </a:p>
      </dgm:t>
    </dgm:pt>
    <dgm:pt modelId="{F43C8191-8047-410C-BE6A-2F758AC79B0B}" type="parTrans" cxnId="{3DFC580F-48F8-46AA-B6EF-60D8E9A8218E}">
      <dgm:prSet/>
      <dgm:spPr/>
      <dgm:t>
        <a:bodyPr/>
        <a:lstStyle/>
        <a:p>
          <a:endParaRPr lang="zh-CN" altLang="en-US" b="1"/>
        </a:p>
      </dgm:t>
    </dgm:pt>
    <dgm:pt modelId="{FC74D54C-149E-4785-A2C2-F1D89EED4EFE}" type="sibTrans" cxnId="{3DFC580F-48F8-46AA-B6EF-60D8E9A8218E}">
      <dgm:prSet/>
      <dgm:spPr/>
      <dgm:t>
        <a:bodyPr/>
        <a:lstStyle/>
        <a:p>
          <a:endParaRPr lang="zh-CN" altLang="en-US" b="1"/>
        </a:p>
      </dgm:t>
    </dgm:pt>
    <dgm:pt modelId="{C02A8D88-2E72-4B1C-B97A-CFFA5B86078A}">
      <dgm:prSet/>
      <dgm:spPr>
        <a:xfrm>
          <a:off x="4619437" y="0"/>
          <a:ext cx="2241407" cy="3482157"/>
        </a:xfrm>
        <a:prstGeom prst="roundRect">
          <a:avLst>
            <a:gd name="adj" fmla="val 10000"/>
          </a:avLst>
        </a:prstGeom>
        <a:gradFill rotWithShape="0">
          <a:gsLst>
            <a:gs pos="0">
              <a:srgbClr val="4472C4">
                <a:hueOff val="-4902230"/>
                <a:satOff val="-6819"/>
                <a:lumOff val="-2615"/>
                <a:alphaOff val="0"/>
                <a:shade val="47500"/>
                <a:satMod val="137000"/>
              </a:srgbClr>
            </a:gs>
            <a:gs pos="55000">
              <a:srgbClr val="4472C4">
                <a:hueOff val="-4902230"/>
                <a:satOff val="-6819"/>
                <a:lumOff val="-2615"/>
                <a:alphaOff val="0"/>
                <a:shade val="69000"/>
                <a:satMod val="137000"/>
              </a:srgbClr>
            </a:gs>
            <a:gs pos="100000">
              <a:srgbClr val="4472C4">
                <a:hueOff val="-4902230"/>
                <a:satOff val="-6819"/>
                <a:lumOff val="-2615"/>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t>
        <a:bodyPr/>
        <a:lstStyle/>
        <a:p>
          <a:pPr rtl="0">
            <a:buNone/>
          </a:pPr>
          <a:r>
            <a:rPr lang="zh-CN" altLang="en-US" b="1" dirty="0">
              <a:solidFill>
                <a:sysClr val="window" lastClr="FFFFFF"/>
              </a:solidFill>
              <a:latin typeface="Arial"/>
              <a:ea typeface="宋体"/>
              <a:cs typeface="+mn-cs"/>
            </a:rPr>
            <a:t>数据故事的认知</a:t>
          </a:r>
        </a:p>
      </dgm:t>
    </dgm:pt>
    <dgm:pt modelId="{F0CFABDF-4211-4092-A46E-ABE883890C9E}" type="parTrans" cxnId="{F5D08E6E-86CD-4140-B7DB-7AB69FC86587}">
      <dgm:prSet/>
      <dgm:spPr/>
      <dgm:t>
        <a:bodyPr/>
        <a:lstStyle/>
        <a:p>
          <a:endParaRPr lang="zh-CN" altLang="en-US" b="1"/>
        </a:p>
      </dgm:t>
    </dgm:pt>
    <dgm:pt modelId="{D26AA930-5685-43E9-B85A-4486C14F0660}" type="sibTrans" cxnId="{F5D08E6E-86CD-4140-B7DB-7AB69FC86587}">
      <dgm:prSet/>
      <dgm:spPr/>
      <dgm:t>
        <a:bodyPr/>
        <a:lstStyle/>
        <a:p>
          <a:endParaRPr lang="zh-CN" altLang="en-US" b="1"/>
        </a:p>
      </dgm:t>
    </dgm:pt>
    <dgm:pt modelId="{F9C1C32C-6080-4E0F-9DFD-3B715888AD5A}">
      <dgm:prSet/>
      <dgm:spPr>
        <a:xfrm>
          <a:off x="6928086" y="0"/>
          <a:ext cx="2241407" cy="3482157"/>
        </a:xfrm>
        <a:prstGeom prst="roundRect">
          <a:avLst>
            <a:gd name="adj" fmla="val 10000"/>
          </a:avLst>
        </a:prstGeom>
        <a:gradFill rotWithShape="0">
          <a:gsLst>
            <a:gs pos="0">
              <a:srgbClr val="4472C4">
                <a:hueOff val="-7353344"/>
                <a:satOff val="-10228"/>
                <a:lumOff val="-3922"/>
                <a:alphaOff val="0"/>
                <a:shade val="47500"/>
                <a:satMod val="137000"/>
              </a:srgbClr>
            </a:gs>
            <a:gs pos="55000">
              <a:srgbClr val="4472C4">
                <a:hueOff val="-7353344"/>
                <a:satOff val="-10228"/>
                <a:lumOff val="-3922"/>
                <a:alphaOff val="0"/>
                <a:shade val="69000"/>
                <a:satMod val="137000"/>
              </a:srgbClr>
            </a:gs>
            <a:gs pos="100000">
              <a:srgbClr val="4472C4">
                <a:hueOff val="-7353344"/>
                <a:satOff val="-10228"/>
                <a:lumOff val="-3922"/>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t>
        <a:bodyPr/>
        <a:lstStyle/>
        <a:p>
          <a:pPr rtl="0">
            <a:buNone/>
          </a:pPr>
          <a:r>
            <a:rPr lang="zh-CN" altLang="en-US" b="1" dirty="0">
              <a:solidFill>
                <a:sysClr val="window" lastClr="FFFFFF"/>
              </a:solidFill>
              <a:latin typeface="Arial"/>
              <a:ea typeface="宋体"/>
              <a:cs typeface="+mn-cs"/>
            </a:rPr>
            <a:t>数据故事的应用</a:t>
          </a:r>
        </a:p>
      </dgm:t>
    </dgm:pt>
    <dgm:pt modelId="{6D4F4CFE-BFF9-46EC-8F6A-0AA2EDE1F0FD}" type="parTrans" cxnId="{9F815B32-1ED5-4084-9132-BDE9A6D61BAE}">
      <dgm:prSet/>
      <dgm:spPr/>
      <dgm:t>
        <a:bodyPr/>
        <a:lstStyle/>
        <a:p>
          <a:endParaRPr lang="zh-CN" altLang="en-US" b="1"/>
        </a:p>
      </dgm:t>
    </dgm:pt>
    <dgm:pt modelId="{2069C66A-C835-44EF-8DA4-35D6B4A7B50D}" type="sibTrans" cxnId="{9F815B32-1ED5-4084-9132-BDE9A6D61BAE}">
      <dgm:prSet/>
      <dgm:spPr/>
      <dgm:t>
        <a:bodyPr/>
        <a:lstStyle/>
        <a:p>
          <a:endParaRPr lang="zh-CN" altLang="en-US" b="1"/>
        </a:p>
      </dgm:t>
    </dgm:pt>
    <dgm:pt modelId="{8B0CD4C3-770B-4C36-B583-58244FB3BD6C}" type="pres">
      <dgm:prSet presAssocID="{77123B46-A4E7-412F-8805-D62CF229935E}" presName="Name0" presStyleCnt="0">
        <dgm:presLayoutVars>
          <dgm:dir/>
          <dgm:resizeHandles val="exact"/>
        </dgm:presLayoutVars>
      </dgm:prSet>
      <dgm:spPr/>
    </dgm:pt>
    <dgm:pt modelId="{D83DDF26-F72B-4630-BEBC-5198B5124E96}" type="pres">
      <dgm:prSet presAssocID="{77123B46-A4E7-412F-8805-D62CF229935E}" presName="fgShape" presStyleLbl="fgShp" presStyleIdx="0" presStyleCnt="1"/>
      <dgm:spPr>
        <a:xfrm>
          <a:off x="366865" y="2785725"/>
          <a:ext cx="8437901" cy="522323"/>
        </a:xfrm>
        <a:prstGeom prst="leftRightArrow">
          <a:avLst/>
        </a:prstGeom>
        <a:gradFill rotWithShape="0">
          <a:gsLst>
            <a:gs pos="0">
              <a:srgbClr val="4472C4">
                <a:tint val="40000"/>
                <a:hueOff val="0"/>
                <a:satOff val="0"/>
                <a:lumOff val="0"/>
                <a:alphaOff val="0"/>
                <a:shade val="47500"/>
                <a:satMod val="137000"/>
              </a:srgbClr>
            </a:gs>
            <a:gs pos="55000">
              <a:srgbClr val="4472C4">
                <a:tint val="40000"/>
                <a:hueOff val="0"/>
                <a:satOff val="0"/>
                <a:lumOff val="0"/>
                <a:alphaOff val="0"/>
                <a:shade val="69000"/>
                <a:satMod val="137000"/>
              </a:srgbClr>
            </a:gs>
            <a:gs pos="100000">
              <a:srgbClr val="4472C4">
                <a:tint val="40000"/>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pt>
    <dgm:pt modelId="{8A41CF35-BD96-4879-9C14-248F34E5A987}" type="pres">
      <dgm:prSet presAssocID="{77123B46-A4E7-412F-8805-D62CF229935E}" presName="linComp" presStyleCnt="0"/>
      <dgm:spPr/>
    </dgm:pt>
    <dgm:pt modelId="{F9A6BF00-DE9E-41D9-86F5-3EC2BA04D5EE}" type="pres">
      <dgm:prSet presAssocID="{B8F4CCC3-EDCE-45A2-AACB-D94CB5C77F21}" presName="compNode" presStyleCnt="0"/>
      <dgm:spPr/>
    </dgm:pt>
    <dgm:pt modelId="{C5C8A3DA-539C-4E3C-AE8C-CCF2A38CCE3F}" type="pres">
      <dgm:prSet presAssocID="{B8F4CCC3-EDCE-45A2-AACB-D94CB5C77F21}" presName="bkgdShape" presStyleLbl="node1" presStyleIdx="0" presStyleCnt="4"/>
      <dgm:spPr/>
    </dgm:pt>
    <dgm:pt modelId="{2E632D04-0E4D-4AD1-8FA2-0023591FB85B}" type="pres">
      <dgm:prSet presAssocID="{B8F4CCC3-EDCE-45A2-AACB-D94CB5C77F21}" presName="nodeTx" presStyleLbl="node1" presStyleIdx="0" presStyleCnt="4">
        <dgm:presLayoutVars>
          <dgm:bulletEnabled val="1"/>
        </dgm:presLayoutVars>
      </dgm:prSet>
      <dgm:spPr/>
    </dgm:pt>
    <dgm:pt modelId="{226FFF12-6DF8-40BD-9A39-87226C5BC830}" type="pres">
      <dgm:prSet presAssocID="{B8F4CCC3-EDCE-45A2-AACB-D94CB5C77F21}" presName="invisiNode" presStyleLbl="node1" presStyleIdx="0" presStyleCnt="4"/>
      <dgm:spPr/>
    </dgm:pt>
    <dgm:pt modelId="{DDD7E12D-F1FB-4FB8-91DA-AB80413C3B70}" type="pres">
      <dgm:prSet presAssocID="{B8F4CCC3-EDCE-45A2-AACB-D94CB5C77F21}" presName="imagNode" presStyleLbl="fgImgPlace1" presStyleIdx="0" presStyleCnt="4"/>
      <dgm:spPr>
        <a:xfrm>
          <a:off x="543062" y="208929"/>
          <a:ext cx="1159558" cy="1159558"/>
        </a:xfrm>
        <a:prstGeom prst="ellipse">
          <a:avLst/>
        </a:prstGeom>
        <a:blipFill>
          <a:blip xmlns:r="http://schemas.openxmlformats.org/officeDocument/2006/relationships" r:embed="rId1"/>
          <a:srcRect/>
          <a:stretch>
            <a:fillRect l="-17000" r="-17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pt>
    <dgm:pt modelId="{056F7EDD-0662-4839-AA06-96E1D6919294}" type="pres">
      <dgm:prSet presAssocID="{B60928DA-64BB-437F-9723-452D5ECF4319}" presName="sibTrans" presStyleLbl="sibTrans2D1" presStyleIdx="0" presStyleCnt="0"/>
      <dgm:spPr/>
    </dgm:pt>
    <dgm:pt modelId="{A55F84D2-BA57-4A03-BA10-56551A445C17}" type="pres">
      <dgm:prSet presAssocID="{24602B6A-AC06-4344-83E9-1F8605A09467}" presName="compNode" presStyleCnt="0"/>
      <dgm:spPr/>
    </dgm:pt>
    <dgm:pt modelId="{DA59F893-5610-4FF2-AEA6-78093C427B00}" type="pres">
      <dgm:prSet presAssocID="{24602B6A-AC06-4344-83E9-1F8605A09467}" presName="bkgdShape" presStyleLbl="node1" presStyleIdx="1" presStyleCnt="4"/>
      <dgm:spPr/>
    </dgm:pt>
    <dgm:pt modelId="{232D0081-61DB-4D5A-8031-F25F501CAF2F}" type="pres">
      <dgm:prSet presAssocID="{24602B6A-AC06-4344-83E9-1F8605A09467}" presName="nodeTx" presStyleLbl="node1" presStyleIdx="1" presStyleCnt="4">
        <dgm:presLayoutVars>
          <dgm:bulletEnabled val="1"/>
        </dgm:presLayoutVars>
      </dgm:prSet>
      <dgm:spPr/>
    </dgm:pt>
    <dgm:pt modelId="{4C7F43AF-92A0-47D6-8ED0-55D6E4572DF0}" type="pres">
      <dgm:prSet presAssocID="{24602B6A-AC06-4344-83E9-1F8605A09467}" presName="invisiNode" presStyleLbl="node1" presStyleIdx="1" presStyleCnt="4"/>
      <dgm:spPr/>
    </dgm:pt>
    <dgm:pt modelId="{A4DAE783-FE56-4563-AC64-AE86422C5F53}" type="pres">
      <dgm:prSet presAssocID="{24602B6A-AC06-4344-83E9-1F8605A09467}" presName="imagNode" presStyleLbl="fgImgPlace1" presStyleIdx="1" presStyleCnt="4"/>
      <dgm:spPr>
        <a:xfrm>
          <a:off x="2851712" y="208929"/>
          <a:ext cx="1159558" cy="1159558"/>
        </a:xfrm>
        <a:prstGeom prst="ellipse">
          <a:avLst/>
        </a:prstGeom>
        <a:blipFill>
          <a:blip xmlns:r="http://schemas.openxmlformats.org/officeDocument/2006/relationships" r:embed="rId2"/>
          <a:srcRect/>
          <a:stretch>
            <a:fillRect l="-17000" r="-17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pt>
    <dgm:pt modelId="{E27D06E8-A66C-4241-8DD0-4F907ED7E75B}" type="pres">
      <dgm:prSet presAssocID="{FC74D54C-149E-4785-A2C2-F1D89EED4EFE}" presName="sibTrans" presStyleLbl="sibTrans2D1" presStyleIdx="0" presStyleCnt="0"/>
      <dgm:spPr/>
    </dgm:pt>
    <dgm:pt modelId="{D1E65AAC-9205-45D8-9357-FEE9F6B7010F}" type="pres">
      <dgm:prSet presAssocID="{C02A8D88-2E72-4B1C-B97A-CFFA5B86078A}" presName="compNode" presStyleCnt="0"/>
      <dgm:spPr/>
    </dgm:pt>
    <dgm:pt modelId="{C3948280-F4D4-42BB-9093-C7B4EFEDE1AB}" type="pres">
      <dgm:prSet presAssocID="{C02A8D88-2E72-4B1C-B97A-CFFA5B86078A}" presName="bkgdShape" presStyleLbl="node1" presStyleIdx="2" presStyleCnt="4"/>
      <dgm:spPr/>
    </dgm:pt>
    <dgm:pt modelId="{ADA4ED7F-617B-4384-8A81-6D05755D9427}" type="pres">
      <dgm:prSet presAssocID="{C02A8D88-2E72-4B1C-B97A-CFFA5B86078A}" presName="nodeTx" presStyleLbl="node1" presStyleIdx="2" presStyleCnt="4">
        <dgm:presLayoutVars>
          <dgm:bulletEnabled val="1"/>
        </dgm:presLayoutVars>
      </dgm:prSet>
      <dgm:spPr/>
    </dgm:pt>
    <dgm:pt modelId="{3313A64A-A956-4E74-9D1F-18ACA5CAA5A2}" type="pres">
      <dgm:prSet presAssocID="{C02A8D88-2E72-4B1C-B97A-CFFA5B86078A}" presName="invisiNode" presStyleLbl="node1" presStyleIdx="2" presStyleCnt="4"/>
      <dgm:spPr/>
    </dgm:pt>
    <dgm:pt modelId="{74F2A69C-0462-4E84-8F17-0BF92A02E079}" type="pres">
      <dgm:prSet presAssocID="{C02A8D88-2E72-4B1C-B97A-CFFA5B86078A}" presName="imagNode" presStyleLbl="fgImgPlace1" presStyleIdx="2" presStyleCnt="4"/>
      <dgm:spPr>
        <a:xfrm>
          <a:off x="5160361" y="208929"/>
          <a:ext cx="1159558" cy="1159558"/>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2000" r="-22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pt>
    <dgm:pt modelId="{C47A0595-70BA-43E7-985A-AFFA0D4418B6}" type="pres">
      <dgm:prSet presAssocID="{D26AA930-5685-43E9-B85A-4486C14F0660}" presName="sibTrans" presStyleLbl="sibTrans2D1" presStyleIdx="0" presStyleCnt="0"/>
      <dgm:spPr/>
    </dgm:pt>
    <dgm:pt modelId="{0E694F35-EB4A-4D33-8F4A-F5C176EA597C}" type="pres">
      <dgm:prSet presAssocID="{F9C1C32C-6080-4E0F-9DFD-3B715888AD5A}" presName="compNode" presStyleCnt="0"/>
      <dgm:spPr/>
    </dgm:pt>
    <dgm:pt modelId="{AF0414BF-B623-49E0-8D2E-E64753E53627}" type="pres">
      <dgm:prSet presAssocID="{F9C1C32C-6080-4E0F-9DFD-3B715888AD5A}" presName="bkgdShape" presStyleLbl="node1" presStyleIdx="3" presStyleCnt="4" custLinFactNeighborX="21189" custLinFactNeighborY="-168"/>
      <dgm:spPr/>
    </dgm:pt>
    <dgm:pt modelId="{5D15808B-5C6F-4F7A-9251-627B01911535}" type="pres">
      <dgm:prSet presAssocID="{F9C1C32C-6080-4E0F-9DFD-3B715888AD5A}" presName="nodeTx" presStyleLbl="node1" presStyleIdx="3" presStyleCnt="4">
        <dgm:presLayoutVars>
          <dgm:bulletEnabled val="1"/>
        </dgm:presLayoutVars>
      </dgm:prSet>
      <dgm:spPr/>
    </dgm:pt>
    <dgm:pt modelId="{555C1204-1F60-4419-858C-F55B8D2A5F1C}" type="pres">
      <dgm:prSet presAssocID="{F9C1C32C-6080-4E0F-9DFD-3B715888AD5A}" presName="invisiNode" presStyleLbl="node1" presStyleIdx="3" presStyleCnt="4"/>
      <dgm:spPr/>
    </dgm:pt>
    <dgm:pt modelId="{A257C0E1-4DE2-43C1-8B1C-2D7B2DCD3EEF}" type="pres">
      <dgm:prSet presAssocID="{F9C1C32C-6080-4E0F-9DFD-3B715888AD5A}" presName="imagNode" presStyleLbl="fgImgPlace1" presStyleIdx="3" presStyleCnt="4"/>
      <dgm:spPr>
        <a:xfrm>
          <a:off x="7469010" y="208929"/>
          <a:ext cx="1159558" cy="1159558"/>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4000" r="-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gm:spPr>
    </dgm:pt>
  </dgm:ptLst>
  <dgm:cxnLst>
    <dgm:cxn modelId="{3DFC580F-48F8-46AA-B6EF-60D8E9A8218E}" srcId="{77123B46-A4E7-412F-8805-D62CF229935E}" destId="{24602B6A-AC06-4344-83E9-1F8605A09467}" srcOrd="1" destOrd="0" parTransId="{F43C8191-8047-410C-BE6A-2F758AC79B0B}" sibTransId="{FC74D54C-149E-4785-A2C2-F1D89EED4EFE}"/>
    <dgm:cxn modelId="{19CF1A12-AF64-4E98-B940-C33D45B28E63}" type="presOf" srcId="{F9C1C32C-6080-4E0F-9DFD-3B715888AD5A}" destId="{AF0414BF-B623-49E0-8D2E-E64753E53627}" srcOrd="0" destOrd="0" presId="urn:microsoft.com/office/officeart/2005/8/layout/hList7#1"/>
    <dgm:cxn modelId="{D9CEAE21-2632-486E-939F-255FF4D7FD7E}" type="presOf" srcId="{B60928DA-64BB-437F-9723-452D5ECF4319}" destId="{056F7EDD-0662-4839-AA06-96E1D6919294}" srcOrd="0" destOrd="0" presId="urn:microsoft.com/office/officeart/2005/8/layout/hList7#1"/>
    <dgm:cxn modelId="{100BED2B-AA5A-4B94-AF0C-39A3A485308E}" srcId="{77123B46-A4E7-412F-8805-D62CF229935E}" destId="{B8F4CCC3-EDCE-45A2-AACB-D94CB5C77F21}" srcOrd="0" destOrd="0" parTransId="{4E7BD9F4-04C5-4034-8D5E-09B49FCA7F97}" sibTransId="{B60928DA-64BB-437F-9723-452D5ECF4319}"/>
    <dgm:cxn modelId="{9F815B32-1ED5-4084-9132-BDE9A6D61BAE}" srcId="{77123B46-A4E7-412F-8805-D62CF229935E}" destId="{F9C1C32C-6080-4E0F-9DFD-3B715888AD5A}" srcOrd="3" destOrd="0" parTransId="{6D4F4CFE-BFF9-46EC-8F6A-0AA2EDE1F0FD}" sibTransId="{2069C66A-C835-44EF-8DA4-35D6B4A7B50D}"/>
    <dgm:cxn modelId="{C7573C62-FEEB-456F-9915-3E2410E60D88}" type="presOf" srcId="{C02A8D88-2E72-4B1C-B97A-CFFA5B86078A}" destId="{C3948280-F4D4-42BB-9093-C7B4EFEDE1AB}" srcOrd="0" destOrd="0" presId="urn:microsoft.com/office/officeart/2005/8/layout/hList7#1"/>
    <dgm:cxn modelId="{F5D08E6E-86CD-4140-B7DB-7AB69FC86587}" srcId="{77123B46-A4E7-412F-8805-D62CF229935E}" destId="{C02A8D88-2E72-4B1C-B97A-CFFA5B86078A}" srcOrd="2" destOrd="0" parTransId="{F0CFABDF-4211-4092-A46E-ABE883890C9E}" sibTransId="{D26AA930-5685-43E9-B85A-4486C14F0660}"/>
    <dgm:cxn modelId="{AA96647D-D1D4-4BD7-9D83-FC83DA1DE151}" type="presOf" srcId="{77123B46-A4E7-412F-8805-D62CF229935E}" destId="{8B0CD4C3-770B-4C36-B583-58244FB3BD6C}" srcOrd="0" destOrd="0" presId="urn:microsoft.com/office/officeart/2005/8/layout/hList7#1"/>
    <dgm:cxn modelId="{0AD6068A-5094-408C-84F9-E34369F0851E}" type="presOf" srcId="{D26AA930-5685-43E9-B85A-4486C14F0660}" destId="{C47A0595-70BA-43E7-985A-AFFA0D4418B6}" srcOrd="0" destOrd="0" presId="urn:microsoft.com/office/officeart/2005/8/layout/hList7#1"/>
    <dgm:cxn modelId="{6DB82590-20EA-4C41-B1B7-38F294B27B33}" type="presOf" srcId="{B8F4CCC3-EDCE-45A2-AACB-D94CB5C77F21}" destId="{2E632D04-0E4D-4AD1-8FA2-0023591FB85B}" srcOrd="1" destOrd="0" presId="urn:microsoft.com/office/officeart/2005/8/layout/hList7#1"/>
    <dgm:cxn modelId="{10E160A2-A721-4424-92CE-0E42EA150E39}" type="presOf" srcId="{B8F4CCC3-EDCE-45A2-AACB-D94CB5C77F21}" destId="{C5C8A3DA-539C-4E3C-AE8C-CCF2A38CCE3F}" srcOrd="0" destOrd="0" presId="urn:microsoft.com/office/officeart/2005/8/layout/hList7#1"/>
    <dgm:cxn modelId="{336A6FAF-7BB5-4F69-88AE-1DDD398D9AAA}" type="presOf" srcId="{F9C1C32C-6080-4E0F-9DFD-3B715888AD5A}" destId="{5D15808B-5C6F-4F7A-9251-627B01911535}" srcOrd="1" destOrd="0" presId="urn:microsoft.com/office/officeart/2005/8/layout/hList7#1"/>
    <dgm:cxn modelId="{5008FABA-EB74-4CC0-AB5C-C53EF7933829}" type="presOf" srcId="{C02A8D88-2E72-4B1C-B97A-CFFA5B86078A}" destId="{ADA4ED7F-617B-4384-8A81-6D05755D9427}" srcOrd="1" destOrd="0" presId="urn:microsoft.com/office/officeart/2005/8/layout/hList7#1"/>
    <dgm:cxn modelId="{844EADF2-F1CB-4D77-8014-EAD64A36F243}" type="presOf" srcId="{24602B6A-AC06-4344-83E9-1F8605A09467}" destId="{232D0081-61DB-4D5A-8031-F25F501CAF2F}" srcOrd="1" destOrd="0" presId="urn:microsoft.com/office/officeart/2005/8/layout/hList7#1"/>
    <dgm:cxn modelId="{5037CAF3-6B5B-4313-B8E3-8A24BD17D2A4}" type="presOf" srcId="{24602B6A-AC06-4344-83E9-1F8605A09467}" destId="{DA59F893-5610-4FF2-AEA6-78093C427B00}" srcOrd="0" destOrd="0" presId="urn:microsoft.com/office/officeart/2005/8/layout/hList7#1"/>
    <dgm:cxn modelId="{ED1AECFA-571F-4727-974F-1D3A802A677F}" type="presOf" srcId="{FC74D54C-149E-4785-A2C2-F1D89EED4EFE}" destId="{E27D06E8-A66C-4241-8DD0-4F907ED7E75B}" srcOrd="0" destOrd="0" presId="urn:microsoft.com/office/officeart/2005/8/layout/hList7#1"/>
    <dgm:cxn modelId="{8A8C4EDC-C469-4599-BDA8-779AD09DCE7E}" type="presParOf" srcId="{8B0CD4C3-770B-4C36-B583-58244FB3BD6C}" destId="{D83DDF26-F72B-4630-BEBC-5198B5124E96}" srcOrd="0" destOrd="0" presId="urn:microsoft.com/office/officeart/2005/8/layout/hList7#1"/>
    <dgm:cxn modelId="{2FC3C726-428C-4007-B450-92AB9312A413}" type="presParOf" srcId="{8B0CD4C3-770B-4C36-B583-58244FB3BD6C}" destId="{8A41CF35-BD96-4879-9C14-248F34E5A987}" srcOrd="1" destOrd="0" presId="urn:microsoft.com/office/officeart/2005/8/layout/hList7#1"/>
    <dgm:cxn modelId="{45C4C060-520B-4F1F-BC00-ECA23071919A}" type="presParOf" srcId="{8A41CF35-BD96-4879-9C14-248F34E5A987}" destId="{F9A6BF00-DE9E-41D9-86F5-3EC2BA04D5EE}" srcOrd="0" destOrd="0" presId="urn:microsoft.com/office/officeart/2005/8/layout/hList7#1"/>
    <dgm:cxn modelId="{98A37A2E-34D5-4F4F-B1E6-5B878D18A8EF}" type="presParOf" srcId="{F9A6BF00-DE9E-41D9-86F5-3EC2BA04D5EE}" destId="{C5C8A3DA-539C-4E3C-AE8C-CCF2A38CCE3F}" srcOrd="0" destOrd="0" presId="urn:microsoft.com/office/officeart/2005/8/layout/hList7#1"/>
    <dgm:cxn modelId="{4F01259F-0E54-48E1-AE38-776E21C36477}" type="presParOf" srcId="{F9A6BF00-DE9E-41D9-86F5-3EC2BA04D5EE}" destId="{2E632D04-0E4D-4AD1-8FA2-0023591FB85B}" srcOrd="1" destOrd="0" presId="urn:microsoft.com/office/officeart/2005/8/layout/hList7#1"/>
    <dgm:cxn modelId="{3305D426-F9F4-4159-A182-4A8D444A82A9}" type="presParOf" srcId="{F9A6BF00-DE9E-41D9-86F5-3EC2BA04D5EE}" destId="{226FFF12-6DF8-40BD-9A39-87226C5BC830}" srcOrd="2" destOrd="0" presId="urn:microsoft.com/office/officeart/2005/8/layout/hList7#1"/>
    <dgm:cxn modelId="{1F335E26-0255-46AC-AF4B-91A37EC99D74}" type="presParOf" srcId="{F9A6BF00-DE9E-41D9-86F5-3EC2BA04D5EE}" destId="{DDD7E12D-F1FB-4FB8-91DA-AB80413C3B70}" srcOrd="3" destOrd="0" presId="urn:microsoft.com/office/officeart/2005/8/layout/hList7#1"/>
    <dgm:cxn modelId="{2DD23E0E-93D6-4A03-A1C4-75574D5BE87F}" type="presParOf" srcId="{8A41CF35-BD96-4879-9C14-248F34E5A987}" destId="{056F7EDD-0662-4839-AA06-96E1D6919294}" srcOrd="1" destOrd="0" presId="urn:microsoft.com/office/officeart/2005/8/layout/hList7#1"/>
    <dgm:cxn modelId="{BD285FF6-D4DB-452A-ACCF-83853AFE9DF0}" type="presParOf" srcId="{8A41CF35-BD96-4879-9C14-248F34E5A987}" destId="{A55F84D2-BA57-4A03-BA10-56551A445C17}" srcOrd="2" destOrd="0" presId="urn:microsoft.com/office/officeart/2005/8/layout/hList7#1"/>
    <dgm:cxn modelId="{F11D43D6-41C2-4B60-9C00-2BEF8AD3C9D2}" type="presParOf" srcId="{A55F84D2-BA57-4A03-BA10-56551A445C17}" destId="{DA59F893-5610-4FF2-AEA6-78093C427B00}" srcOrd="0" destOrd="0" presId="urn:microsoft.com/office/officeart/2005/8/layout/hList7#1"/>
    <dgm:cxn modelId="{1D84AD7D-4273-4AE1-8E1A-D96453371415}" type="presParOf" srcId="{A55F84D2-BA57-4A03-BA10-56551A445C17}" destId="{232D0081-61DB-4D5A-8031-F25F501CAF2F}" srcOrd="1" destOrd="0" presId="urn:microsoft.com/office/officeart/2005/8/layout/hList7#1"/>
    <dgm:cxn modelId="{2E2FD6A4-D17E-4B5D-B255-081887078081}" type="presParOf" srcId="{A55F84D2-BA57-4A03-BA10-56551A445C17}" destId="{4C7F43AF-92A0-47D6-8ED0-55D6E4572DF0}" srcOrd="2" destOrd="0" presId="urn:microsoft.com/office/officeart/2005/8/layout/hList7#1"/>
    <dgm:cxn modelId="{A87A413C-BD05-4BA5-B7A6-B0DE3D318810}" type="presParOf" srcId="{A55F84D2-BA57-4A03-BA10-56551A445C17}" destId="{A4DAE783-FE56-4563-AC64-AE86422C5F53}" srcOrd="3" destOrd="0" presId="urn:microsoft.com/office/officeart/2005/8/layout/hList7#1"/>
    <dgm:cxn modelId="{661CB756-7DE4-4A5D-91AC-0C08B888BAE7}" type="presParOf" srcId="{8A41CF35-BD96-4879-9C14-248F34E5A987}" destId="{E27D06E8-A66C-4241-8DD0-4F907ED7E75B}" srcOrd="3" destOrd="0" presId="urn:microsoft.com/office/officeart/2005/8/layout/hList7#1"/>
    <dgm:cxn modelId="{46D7D8BB-8958-40C1-A0CF-D03531EA4D8C}" type="presParOf" srcId="{8A41CF35-BD96-4879-9C14-248F34E5A987}" destId="{D1E65AAC-9205-45D8-9357-FEE9F6B7010F}" srcOrd="4" destOrd="0" presId="urn:microsoft.com/office/officeart/2005/8/layout/hList7#1"/>
    <dgm:cxn modelId="{6A5F64FF-D2B3-401B-BE8C-3E269D105542}" type="presParOf" srcId="{D1E65AAC-9205-45D8-9357-FEE9F6B7010F}" destId="{C3948280-F4D4-42BB-9093-C7B4EFEDE1AB}" srcOrd="0" destOrd="0" presId="urn:microsoft.com/office/officeart/2005/8/layout/hList7#1"/>
    <dgm:cxn modelId="{AC43BB38-F76C-4CC1-A511-02B75D917F9A}" type="presParOf" srcId="{D1E65AAC-9205-45D8-9357-FEE9F6B7010F}" destId="{ADA4ED7F-617B-4384-8A81-6D05755D9427}" srcOrd="1" destOrd="0" presId="urn:microsoft.com/office/officeart/2005/8/layout/hList7#1"/>
    <dgm:cxn modelId="{76B96C26-2E09-4836-80ED-A6B0AC7A6062}" type="presParOf" srcId="{D1E65AAC-9205-45D8-9357-FEE9F6B7010F}" destId="{3313A64A-A956-4E74-9D1F-18ACA5CAA5A2}" srcOrd="2" destOrd="0" presId="urn:microsoft.com/office/officeart/2005/8/layout/hList7#1"/>
    <dgm:cxn modelId="{E1185735-1E82-48A7-9722-71CA15A7AFB2}" type="presParOf" srcId="{D1E65AAC-9205-45D8-9357-FEE9F6B7010F}" destId="{74F2A69C-0462-4E84-8F17-0BF92A02E079}" srcOrd="3" destOrd="0" presId="urn:microsoft.com/office/officeart/2005/8/layout/hList7#1"/>
    <dgm:cxn modelId="{3A8CE890-509C-4F35-9EB3-D56C6F2BB30F}" type="presParOf" srcId="{8A41CF35-BD96-4879-9C14-248F34E5A987}" destId="{C47A0595-70BA-43E7-985A-AFFA0D4418B6}" srcOrd="5" destOrd="0" presId="urn:microsoft.com/office/officeart/2005/8/layout/hList7#1"/>
    <dgm:cxn modelId="{F0E617B3-CDCA-4B0B-8CF9-47822EDEC5DD}" type="presParOf" srcId="{8A41CF35-BD96-4879-9C14-248F34E5A987}" destId="{0E694F35-EB4A-4D33-8F4A-F5C176EA597C}" srcOrd="6" destOrd="0" presId="urn:microsoft.com/office/officeart/2005/8/layout/hList7#1"/>
    <dgm:cxn modelId="{34A310AB-AF15-4E8B-8688-08FB43AB483E}" type="presParOf" srcId="{0E694F35-EB4A-4D33-8F4A-F5C176EA597C}" destId="{AF0414BF-B623-49E0-8D2E-E64753E53627}" srcOrd="0" destOrd="0" presId="urn:microsoft.com/office/officeart/2005/8/layout/hList7#1"/>
    <dgm:cxn modelId="{137ECF53-50A4-41C1-9010-18B106B3EFEC}" type="presParOf" srcId="{0E694F35-EB4A-4D33-8F4A-F5C176EA597C}" destId="{5D15808B-5C6F-4F7A-9251-627B01911535}" srcOrd="1" destOrd="0" presId="urn:microsoft.com/office/officeart/2005/8/layout/hList7#1"/>
    <dgm:cxn modelId="{2BEE637E-9B8C-4B8E-89BE-03F232DE83F0}" type="presParOf" srcId="{0E694F35-EB4A-4D33-8F4A-F5C176EA597C}" destId="{555C1204-1F60-4419-858C-F55B8D2A5F1C}" srcOrd="2" destOrd="0" presId="urn:microsoft.com/office/officeart/2005/8/layout/hList7#1"/>
    <dgm:cxn modelId="{FBB29447-F234-4D49-AB04-817F657B4A70}" type="presParOf" srcId="{0E694F35-EB4A-4D33-8F4A-F5C176EA597C}" destId="{A257C0E1-4DE2-43C1-8B1C-2D7B2DCD3EEF}" srcOrd="3" destOrd="0" presId="urn:microsoft.com/office/officeart/2005/8/layout/hList7#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CD3451-FE5B-4A3B-8D1A-8D07C3794897}" type="doc">
      <dgm:prSet loTypeId="urn:microsoft.com/office/officeart/2005/8/layout/vList2#6" loCatId="list" qsTypeId="urn:microsoft.com/office/officeart/2005/8/quickstyle/simple1#6" qsCatId="simple" csTypeId="urn:microsoft.com/office/officeart/2005/8/colors/colorful5#8" csCatId="colorful" phldr="1"/>
      <dgm:spPr/>
      <dgm:t>
        <a:bodyPr/>
        <a:lstStyle/>
        <a:p>
          <a:endParaRPr lang="zh-CN" altLang="en-US"/>
        </a:p>
      </dgm:t>
    </dgm:pt>
    <dgm:pt modelId="{E2B1EE7F-7358-4469-8087-7781CCFCF7E1}">
      <dgm:prSet phldr="0" custT="0"/>
      <dgm:spPr bwMode="white">
        <a:solidFill>
          <a:schemeClr val="accent1">
            <a:lumMod val="75000"/>
          </a:schemeClr>
        </a:solidFill>
        <a:ln w="48000" cap="flat" cmpd="thickThin" algn="ctr">
          <a:noFill/>
          <a:prstDash val="solid"/>
        </a:ln>
        <a:effectLst>
          <a:outerShdw blurRad="44450" dist="27940" dir="5400000" algn="ctr">
            <a:srgbClr val="000000">
              <a:alpha val="32000"/>
            </a:srgbClr>
          </a:outerShdw>
        </a:effectLst>
      </dgm:spPr>
      <dgm:t>
        <a:bodyPr vert="horz" wrap="square"/>
        <a:lstStyle/>
        <a:p>
          <a:pPr rtl="0">
            <a:lnSpc>
              <a:spcPct val="100000"/>
            </a:lnSpc>
            <a:spcBef>
              <a:spcPct val="0"/>
            </a:spcBef>
            <a:spcAft>
              <a:spcPct val="35000"/>
            </a:spcAft>
            <a:buNone/>
          </a:pPr>
          <a:r>
            <a:rPr lang="zh-CN" altLang="en-US" b="1" dirty="0">
              <a:solidFill>
                <a:sysClr val="window" lastClr="FFFFFF"/>
              </a:solidFill>
              <a:latin typeface="Arial"/>
              <a:ea typeface="宋体"/>
              <a:cs typeface="+mn-cs"/>
            </a:rPr>
            <a:t>（</a:t>
          </a:r>
          <a:r>
            <a:rPr lang="en-US" b="1" dirty="0">
              <a:solidFill>
                <a:sysClr val="window" lastClr="FFFFFF"/>
              </a:solidFill>
              <a:latin typeface="Arial"/>
              <a:ea typeface="宋体"/>
              <a:cs typeface="+mn-cs"/>
            </a:rPr>
            <a:t>1</a:t>
          </a:r>
          <a:r>
            <a:rPr lang="zh-CN" altLang="en-US" b="1" dirty="0">
              <a:solidFill>
                <a:sysClr val="window" lastClr="FFFFFF"/>
              </a:solidFill>
              <a:latin typeface="Arial"/>
              <a:ea typeface="宋体"/>
              <a:cs typeface="+mn-cs"/>
            </a:rPr>
            <a:t>）数据驱动型故事化（</a:t>
          </a:r>
          <a:r>
            <a:rPr lang="en-US" b="1" dirty="0">
              <a:solidFill>
                <a:sysClr val="window" lastClr="FFFFFF"/>
              </a:solidFill>
              <a:latin typeface="Arial"/>
              <a:ea typeface="宋体"/>
              <a:cs typeface="+mn-cs"/>
            </a:rPr>
            <a:t>Data-Driven Storytelling</a:t>
          </a:r>
          <a:r>
            <a:rPr lang="zh-CN" altLang="en-US" b="1" dirty="0">
              <a:solidFill>
                <a:sysClr val="window" lastClr="FFFFFF"/>
              </a:solidFill>
              <a:latin typeface="Arial"/>
              <a:ea typeface="宋体"/>
              <a:cs typeface="+mn-cs"/>
            </a:rPr>
            <a:t>）</a:t>
          </a:r>
          <a:r>
            <a:rPr lang="zh-CN" altLang="en-US" dirty="0">
              <a:solidFill>
                <a:sysClr val="window" lastClr="FFFFFF"/>
              </a:solidFill>
              <a:latin typeface="Arial"/>
              <a:ea typeface="宋体"/>
              <a:cs typeface="+mn-cs"/>
            </a:rPr>
            <a:t>强调的是故事叙述的一种形式，区别于模型驱动和目标驱动的叙述方式；</a:t>
          </a:r>
        </a:p>
      </dgm:t>
    </dgm:pt>
    <dgm:pt modelId="{D8F02831-A8F7-4A0F-AC8D-1302D0C6FA85}" type="parTrans" cxnId="{C2099BA6-A916-4DC3-850B-56C642C52D9A}">
      <dgm:prSet/>
      <dgm:spPr/>
      <dgm:t>
        <a:bodyPr/>
        <a:lstStyle/>
        <a:p>
          <a:endParaRPr lang="zh-CN" altLang="en-US"/>
        </a:p>
      </dgm:t>
    </dgm:pt>
    <dgm:pt modelId="{725FCD1D-44B6-4A7E-AD6B-3406423927F5}" type="sibTrans" cxnId="{C2099BA6-A916-4DC3-850B-56C642C52D9A}">
      <dgm:prSet/>
      <dgm:spPr/>
      <dgm:t>
        <a:bodyPr/>
        <a:lstStyle/>
        <a:p>
          <a:endParaRPr lang="zh-CN" altLang="en-US"/>
        </a:p>
      </dgm:t>
    </dgm:pt>
    <dgm:pt modelId="{73ED6F94-77B6-467A-B509-3DFD832C87F8}">
      <dgm:prSet/>
      <dgm:spPr bwMode="white">
        <a:solidFill>
          <a:srgbClr val="4472C4">
            <a:hueOff val="-1470669"/>
            <a:satOff val="-2046"/>
            <a:lumOff val="-784"/>
            <a:alphaOff val="0"/>
          </a:srgbClr>
        </a:solidFill>
        <a:ln w="48000" cap="flat" cmpd="thickThin" algn="ctr">
          <a:noFill/>
          <a:prstDash val="solid"/>
        </a:ln>
        <a:effectLst>
          <a:outerShdw blurRad="44450" dist="27940" dir="5400000" algn="ctr">
            <a:srgbClr val="000000">
              <a:alpha val="32000"/>
            </a:srgbClr>
          </a:outerShdw>
        </a:effectLst>
      </dgm:spPr>
      <dgm:t>
        <a:bodyPr/>
        <a:lstStyle/>
        <a:p>
          <a:pPr rtl="0">
            <a:buNone/>
          </a:pPr>
          <a:r>
            <a:rPr lang="zh-CN" altLang="en-US" b="1" dirty="0">
              <a:solidFill>
                <a:sysClr val="window" lastClr="FFFFFF"/>
              </a:solidFill>
              <a:latin typeface="Arial"/>
              <a:ea typeface="宋体"/>
              <a:cs typeface="+mn-cs"/>
            </a:rPr>
            <a:t>（</a:t>
          </a:r>
          <a:r>
            <a:rPr lang="en-US" b="1" dirty="0">
              <a:solidFill>
                <a:sysClr val="window" lastClr="FFFFFF"/>
              </a:solidFill>
              <a:latin typeface="Arial"/>
              <a:ea typeface="宋体"/>
              <a:cs typeface="+mn-cs"/>
            </a:rPr>
            <a:t>2</a:t>
          </a:r>
          <a:r>
            <a:rPr lang="zh-CN" altLang="en-US" b="1" dirty="0">
              <a:solidFill>
                <a:sysClr val="window" lastClr="FFFFFF"/>
              </a:solidFill>
              <a:latin typeface="Arial"/>
              <a:ea typeface="宋体"/>
              <a:cs typeface="+mn-cs"/>
            </a:rPr>
            <a:t>）可视故事化（</a:t>
          </a:r>
          <a:r>
            <a:rPr lang="en-US" b="1" dirty="0">
              <a:solidFill>
                <a:sysClr val="window" lastClr="FFFFFF"/>
              </a:solidFill>
              <a:latin typeface="Arial"/>
              <a:ea typeface="宋体"/>
              <a:cs typeface="+mn-cs"/>
            </a:rPr>
            <a:t>Visual Storytelling</a:t>
          </a:r>
          <a:r>
            <a:rPr lang="zh-CN" altLang="en-US" b="1" dirty="0">
              <a:solidFill>
                <a:sysClr val="window" lastClr="FFFFFF"/>
              </a:solidFill>
              <a:latin typeface="Arial"/>
              <a:ea typeface="宋体"/>
              <a:cs typeface="+mn-cs"/>
            </a:rPr>
            <a:t>）</a:t>
          </a:r>
          <a:r>
            <a:rPr lang="zh-CN" altLang="en-US" dirty="0">
              <a:solidFill>
                <a:sysClr val="window" lastClr="FFFFFF"/>
              </a:solidFill>
              <a:latin typeface="Arial"/>
              <a:ea typeface="宋体"/>
              <a:cs typeface="+mn-cs"/>
            </a:rPr>
            <a:t>主要强调的是故事叙述中可视化呈现的重要性；</a:t>
          </a:r>
        </a:p>
      </dgm:t>
    </dgm:pt>
    <dgm:pt modelId="{CC18C4B8-1588-45D6-8A72-BDCDB3ED03EA}" type="parTrans" cxnId="{F429991E-2B4A-44DA-9413-3A273CA44E2A}">
      <dgm:prSet/>
      <dgm:spPr/>
      <dgm:t>
        <a:bodyPr/>
        <a:lstStyle/>
        <a:p>
          <a:endParaRPr lang="zh-CN" altLang="en-US"/>
        </a:p>
      </dgm:t>
    </dgm:pt>
    <dgm:pt modelId="{AD369486-2353-415F-B275-DAE5C770D649}" type="sibTrans" cxnId="{F429991E-2B4A-44DA-9413-3A273CA44E2A}">
      <dgm:prSet/>
      <dgm:spPr/>
      <dgm:t>
        <a:bodyPr/>
        <a:lstStyle/>
        <a:p>
          <a:endParaRPr lang="zh-CN" altLang="en-US"/>
        </a:p>
      </dgm:t>
    </dgm:pt>
    <dgm:pt modelId="{A6BB0EE8-9B03-4658-B492-30BC80005EC9}">
      <dgm:prSet/>
      <dgm:spPr bwMode="white">
        <a:solidFill>
          <a:srgbClr val="4472C4">
            <a:hueOff val="-2941338"/>
            <a:satOff val="-4091"/>
            <a:lumOff val="-1569"/>
            <a:alphaOff val="0"/>
          </a:srgbClr>
        </a:solidFill>
        <a:ln w="48000" cap="flat" cmpd="thickThin" algn="ctr">
          <a:noFill/>
          <a:prstDash val="solid"/>
        </a:ln>
        <a:effectLst>
          <a:outerShdw blurRad="44450" dist="27940" dir="5400000" algn="ctr">
            <a:srgbClr val="000000">
              <a:alpha val="32000"/>
            </a:srgbClr>
          </a:outerShdw>
        </a:effectLst>
      </dgm:spPr>
      <dgm:t>
        <a:bodyPr/>
        <a:lstStyle/>
        <a:p>
          <a:pPr rtl="0">
            <a:buNone/>
          </a:pPr>
          <a:r>
            <a:rPr lang="zh-CN" altLang="en-US" b="1" dirty="0">
              <a:solidFill>
                <a:sysClr val="window" lastClr="FFFFFF"/>
              </a:solidFill>
              <a:latin typeface="Arial"/>
              <a:ea typeface="宋体"/>
              <a:cs typeface="+mn-cs"/>
            </a:rPr>
            <a:t>（</a:t>
          </a:r>
          <a:r>
            <a:rPr lang="en-US" b="1" dirty="0">
              <a:solidFill>
                <a:sysClr val="window" lastClr="FFFFFF"/>
              </a:solidFill>
              <a:latin typeface="Arial"/>
              <a:ea typeface="宋体"/>
              <a:cs typeface="+mn-cs"/>
            </a:rPr>
            <a:t>3</a:t>
          </a:r>
          <a:r>
            <a:rPr lang="zh-CN" altLang="en-US" b="1" dirty="0">
              <a:solidFill>
                <a:sysClr val="window" lastClr="FFFFFF"/>
              </a:solidFill>
              <a:latin typeface="Arial"/>
              <a:ea typeface="宋体"/>
              <a:cs typeface="+mn-cs"/>
            </a:rPr>
            <a:t>）分析型故事化（</a:t>
          </a:r>
          <a:r>
            <a:rPr lang="en-US" b="1" dirty="0">
              <a:solidFill>
                <a:sysClr val="window" lastClr="FFFFFF"/>
              </a:solidFill>
              <a:latin typeface="Arial"/>
              <a:ea typeface="宋体"/>
              <a:cs typeface="+mn-cs"/>
            </a:rPr>
            <a:t>Analytical Storytelling</a:t>
          </a:r>
          <a:r>
            <a:rPr lang="zh-CN" altLang="en-US" b="1" dirty="0">
              <a:solidFill>
                <a:sysClr val="window" lastClr="FFFFFF"/>
              </a:solidFill>
              <a:latin typeface="Arial"/>
              <a:ea typeface="宋体"/>
              <a:cs typeface="+mn-cs"/>
            </a:rPr>
            <a:t>）</a:t>
          </a:r>
          <a:r>
            <a:rPr lang="zh-CN" altLang="en-US" dirty="0">
              <a:solidFill>
                <a:sysClr val="window" lastClr="FFFFFF"/>
              </a:solidFill>
              <a:latin typeface="Arial"/>
              <a:ea typeface="宋体"/>
              <a:cs typeface="+mn-cs"/>
            </a:rPr>
            <a:t>主要强调的是数据分析在数据故事化中的重要地位；</a:t>
          </a:r>
        </a:p>
      </dgm:t>
    </dgm:pt>
    <dgm:pt modelId="{4D5AFA73-C884-493F-91E8-9CA19C7C69ED}" type="parTrans" cxnId="{3469CEAA-F78C-478B-A784-BCCB9EDD9BC9}">
      <dgm:prSet/>
      <dgm:spPr/>
      <dgm:t>
        <a:bodyPr/>
        <a:lstStyle/>
        <a:p>
          <a:endParaRPr lang="zh-CN" altLang="en-US"/>
        </a:p>
      </dgm:t>
    </dgm:pt>
    <dgm:pt modelId="{673C246B-C185-46B3-86BB-D78A5802DBA0}" type="sibTrans" cxnId="{3469CEAA-F78C-478B-A784-BCCB9EDD9BC9}">
      <dgm:prSet/>
      <dgm:spPr/>
      <dgm:t>
        <a:bodyPr/>
        <a:lstStyle/>
        <a:p>
          <a:endParaRPr lang="zh-CN" altLang="en-US"/>
        </a:p>
      </dgm:t>
    </dgm:pt>
    <dgm:pt modelId="{DF8C5DBD-B380-44ED-84DE-5131FAF26A2F}">
      <dgm:prSet/>
      <dgm:spPr bwMode="white">
        <a:solidFill>
          <a:srgbClr val="4472C4">
            <a:hueOff val="-4412007"/>
            <a:satOff val="-6137"/>
            <a:lumOff val="-2353"/>
            <a:alphaOff val="0"/>
          </a:srgbClr>
        </a:solidFill>
        <a:ln w="48000" cap="flat" cmpd="thickThin" algn="ctr">
          <a:noFill/>
          <a:prstDash val="solid"/>
        </a:ln>
        <a:effectLst>
          <a:outerShdw blurRad="44450" dist="27940" dir="5400000" algn="ctr">
            <a:srgbClr val="000000">
              <a:alpha val="32000"/>
            </a:srgbClr>
          </a:outerShdw>
        </a:effectLst>
      </dgm:spPr>
      <dgm:t>
        <a:bodyPr/>
        <a:lstStyle/>
        <a:p>
          <a:pPr rtl="0">
            <a:buNone/>
          </a:pPr>
          <a:r>
            <a:rPr lang="zh-CN" altLang="en-US" b="1" dirty="0">
              <a:solidFill>
                <a:sysClr val="window" lastClr="FFFFFF"/>
              </a:solidFill>
              <a:latin typeface="Arial"/>
              <a:ea typeface="宋体"/>
              <a:cs typeface="+mn-cs"/>
            </a:rPr>
            <a:t>（</a:t>
          </a:r>
          <a:r>
            <a:rPr lang="en-US" b="1" dirty="0">
              <a:solidFill>
                <a:sysClr val="window" lastClr="FFFFFF"/>
              </a:solidFill>
              <a:latin typeface="Arial"/>
              <a:ea typeface="宋体"/>
              <a:cs typeface="+mn-cs"/>
            </a:rPr>
            <a:t>4</a:t>
          </a:r>
          <a:r>
            <a:rPr lang="zh-CN" altLang="en-US" b="1" dirty="0">
              <a:solidFill>
                <a:sysClr val="window" lastClr="FFFFFF"/>
              </a:solidFill>
              <a:latin typeface="Arial"/>
              <a:ea typeface="宋体"/>
              <a:cs typeface="+mn-cs"/>
            </a:rPr>
            <a:t>）交互式故事化（</a:t>
          </a:r>
          <a:r>
            <a:rPr lang="en-US" b="1" dirty="0">
              <a:solidFill>
                <a:sysClr val="window" lastClr="FFFFFF"/>
              </a:solidFill>
              <a:latin typeface="Arial"/>
              <a:ea typeface="宋体"/>
              <a:cs typeface="+mn-cs"/>
            </a:rPr>
            <a:t>Interactive Storytelling</a:t>
          </a:r>
          <a:r>
            <a:rPr lang="zh-CN" altLang="en-US" b="1" dirty="0">
              <a:solidFill>
                <a:sysClr val="window" lastClr="FFFFFF"/>
              </a:solidFill>
              <a:latin typeface="Arial"/>
              <a:ea typeface="宋体"/>
              <a:cs typeface="+mn-cs"/>
            </a:rPr>
            <a:t>）</a:t>
          </a:r>
          <a:r>
            <a:rPr lang="zh-CN" altLang="en-US" dirty="0">
              <a:solidFill>
                <a:sysClr val="window" lastClr="FFFFFF"/>
              </a:solidFill>
              <a:latin typeface="Arial"/>
              <a:ea typeface="宋体"/>
              <a:cs typeface="+mn-cs"/>
            </a:rPr>
            <a:t>主要强调的是受众交互在数据可视化中的重要地位，数据可视化是一个交互式创造过程；</a:t>
          </a:r>
        </a:p>
      </dgm:t>
    </dgm:pt>
    <dgm:pt modelId="{54F74135-770F-4AE3-8558-BE37DF7A5C68}" type="parTrans" cxnId="{15EA5C98-FE2A-49A7-8D75-B0DB780D94ED}">
      <dgm:prSet/>
      <dgm:spPr/>
      <dgm:t>
        <a:bodyPr/>
        <a:lstStyle/>
        <a:p>
          <a:endParaRPr lang="zh-CN" altLang="en-US"/>
        </a:p>
      </dgm:t>
    </dgm:pt>
    <dgm:pt modelId="{14DBAF80-DD39-442D-9B4D-6C84665E288F}" type="sibTrans" cxnId="{15EA5C98-FE2A-49A7-8D75-B0DB780D94ED}">
      <dgm:prSet/>
      <dgm:spPr/>
      <dgm:t>
        <a:bodyPr/>
        <a:lstStyle/>
        <a:p>
          <a:endParaRPr lang="zh-CN" altLang="en-US"/>
        </a:p>
      </dgm:t>
    </dgm:pt>
    <dgm:pt modelId="{5E509F60-A641-4DD6-9966-D2C8294A9630}">
      <dgm:prSet/>
      <dgm:spPr bwMode="white">
        <a:solidFill>
          <a:srgbClr val="4472C4">
            <a:hueOff val="-5882676"/>
            <a:satOff val="-8182"/>
            <a:lumOff val="-3138"/>
            <a:alphaOff val="0"/>
          </a:srgbClr>
        </a:solidFill>
        <a:ln w="48000" cap="flat" cmpd="thickThin" algn="ctr">
          <a:noFill/>
          <a:prstDash val="solid"/>
        </a:ln>
        <a:effectLst>
          <a:outerShdw blurRad="44450" dist="27940" dir="5400000" algn="ctr">
            <a:srgbClr val="000000">
              <a:alpha val="32000"/>
            </a:srgbClr>
          </a:outerShdw>
        </a:effectLst>
      </dgm:spPr>
      <dgm:t>
        <a:bodyPr/>
        <a:lstStyle/>
        <a:p>
          <a:pPr rtl="0">
            <a:buNone/>
          </a:pPr>
          <a:r>
            <a:rPr lang="zh-CN" altLang="en-US" b="1" dirty="0">
              <a:solidFill>
                <a:sysClr val="window" lastClr="FFFFFF"/>
              </a:solidFill>
              <a:latin typeface="Arial"/>
              <a:ea typeface="宋体"/>
              <a:cs typeface="+mn-cs"/>
            </a:rPr>
            <a:t>（</a:t>
          </a:r>
          <a:r>
            <a:rPr lang="en-US" b="1" dirty="0">
              <a:solidFill>
                <a:sysClr val="window" lastClr="FFFFFF"/>
              </a:solidFill>
              <a:latin typeface="Arial"/>
              <a:ea typeface="宋体"/>
              <a:cs typeface="+mn-cs"/>
            </a:rPr>
            <a:t>5</a:t>
          </a:r>
          <a:r>
            <a:rPr lang="zh-CN" altLang="en-US" b="1" dirty="0">
              <a:solidFill>
                <a:sysClr val="window" lastClr="FFFFFF"/>
              </a:solidFill>
              <a:latin typeface="Arial"/>
              <a:ea typeface="宋体"/>
              <a:cs typeface="+mn-cs"/>
            </a:rPr>
            <a:t>）用数据讲故事（</a:t>
          </a:r>
          <a:r>
            <a:rPr lang="en-US" b="1" dirty="0">
              <a:solidFill>
                <a:sysClr val="window" lastClr="FFFFFF"/>
              </a:solidFill>
              <a:latin typeface="Arial"/>
              <a:ea typeface="宋体"/>
              <a:cs typeface="+mn-cs"/>
            </a:rPr>
            <a:t>Storytelling with data</a:t>
          </a:r>
          <a:r>
            <a:rPr lang="zh-CN" altLang="en-US" b="1" dirty="0">
              <a:solidFill>
                <a:sysClr val="window" lastClr="FFFFFF"/>
              </a:solidFill>
              <a:latin typeface="Arial"/>
              <a:ea typeface="宋体"/>
              <a:cs typeface="+mn-cs"/>
            </a:rPr>
            <a:t>）</a:t>
          </a:r>
          <a:r>
            <a:rPr lang="zh-CN" altLang="en-US" dirty="0">
              <a:solidFill>
                <a:sysClr val="window" lastClr="FFFFFF"/>
              </a:solidFill>
              <a:latin typeface="Arial"/>
              <a:ea typeface="宋体"/>
              <a:cs typeface="+mn-cs"/>
            </a:rPr>
            <a:t>主要强调的是故事的客观性，突出故事要有依据或凭证，避免故事变成过于主观性；</a:t>
          </a:r>
        </a:p>
      </dgm:t>
    </dgm:pt>
    <dgm:pt modelId="{EEAFBC7D-FDF0-4B85-BD20-99F6C8556F33}" type="parTrans" cxnId="{916FBCBE-C8FA-49BE-A87A-43A75CCB347F}">
      <dgm:prSet/>
      <dgm:spPr/>
      <dgm:t>
        <a:bodyPr/>
        <a:lstStyle/>
        <a:p>
          <a:endParaRPr lang="zh-CN" altLang="en-US"/>
        </a:p>
      </dgm:t>
    </dgm:pt>
    <dgm:pt modelId="{A81A3995-35C9-4D1C-8EA1-BA5121455DEB}" type="sibTrans" cxnId="{916FBCBE-C8FA-49BE-A87A-43A75CCB347F}">
      <dgm:prSet/>
      <dgm:spPr/>
      <dgm:t>
        <a:bodyPr/>
        <a:lstStyle/>
        <a:p>
          <a:endParaRPr lang="zh-CN" altLang="en-US"/>
        </a:p>
      </dgm:t>
    </dgm:pt>
    <dgm:pt modelId="{FD535312-4997-4D4E-B097-A4402188C063}">
      <dgm:prSet/>
      <dgm:spPr bwMode="white">
        <a:solidFill>
          <a:srgbClr val="4472C4">
            <a:hueOff val="-7353344"/>
            <a:satOff val="-10228"/>
            <a:lumOff val="-3922"/>
            <a:alphaOff val="0"/>
          </a:srgbClr>
        </a:solidFill>
        <a:ln w="48000" cap="flat" cmpd="thickThin" algn="ctr">
          <a:noFill/>
          <a:prstDash val="solid"/>
        </a:ln>
        <a:effectLst>
          <a:outerShdw blurRad="44450" dist="27940" dir="5400000" algn="ctr">
            <a:srgbClr val="000000">
              <a:alpha val="32000"/>
            </a:srgbClr>
          </a:outerShdw>
        </a:effectLst>
      </dgm:spPr>
      <dgm:t>
        <a:bodyPr/>
        <a:lstStyle/>
        <a:p>
          <a:pPr rtl="0">
            <a:buNone/>
          </a:pPr>
          <a:r>
            <a:rPr lang="zh-CN" altLang="en-US" b="1" dirty="0">
              <a:solidFill>
                <a:sysClr val="window" lastClr="FFFFFF"/>
              </a:solidFill>
              <a:latin typeface="Arial"/>
              <a:ea typeface="宋体"/>
              <a:cs typeface="+mn-cs"/>
            </a:rPr>
            <a:t>（</a:t>
          </a:r>
          <a:r>
            <a:rPr lang="en-US" b="1" dirty="0">
              <a:solidFill>
                <a:sysClr val="window" lastClr="FFFFFF"/>
              </a:solidFill>
              <a:latin typeface="Arial"/>
              <a:ea typeface="宋体"/>
              <a:cs typeface="+mn-cs"/>
            </a:rPr>
            <a:t>6</a:t>
          </a:r>
          <a:r>
            <a:rPr lang="zh-CN" altLang="en-US" b="1" dirty="0">
              <a:solidFill>
                <a:sysClr val="window" lastClr="FFFFFF"/>
              </a:solidFill>
              <a:latin typeface="Arial"/>
              <a:ea typeface="宋体"/>
              <a:cs typeface="+mn-cs"/>
            </a:rPr>
            <a:t>）数字化故事化（</a:t>
          </a:r>
          <a:r>
            <a:rPr lang="en-US" b="1" dirty="0">
              <a:solidFill>
                <a:sysClr val="window" lastClr="FFFFFF"/>
              </a:solidFill>
              <a:latin typeface="Arial"/>
              <a:ea typeface="宋体"/>
              <a:cs typeface="+mn-cs"/>
            </a:rPr>
            <a:t>Digital Storytelling</a:t>
          </a:r>
          <a:r>
            <a:rPr lang="zh-CN" altLang="en-US" b="1" dirty="0">
              <a:solidFill>
                <a:sysClr val="window" lastClr="FFFFFF"/>
              </a:solidFill>
              <a:latin typeface="Arial"/>
              <a:ea typeface="宋体"/>
              <a:cs typeface="+mn-cs"/>
            </a:rPr>
            <a:t>）</a:t>
          </a:r>
          <a:r>
            <a:rPr lang="zh-CN" altLang="en-US" dirty="0">
              <a:solidFill>
                <a:sysClr val="window" lastClr="FFFFFF"/>
              </a:solidFill>
              <a:latin typeface="Arial"/>
              <a:ea typeface="宋体"/>
              <a:cs typeface="+mn-cs"/>
            </a:rPr>
            <a:t>主要研究是故事化过程中采用数字化技术，如数字游戏、互动电视、智能玩具、互联网及无线网等进行故事叙述和呈现。</a:t>
          </a:r>
        </a:p>
      </dgm:t>
    </dgm:pt>
    <dgm:pt modelId="{C1C8F7E6-46D1-40AB-A3CC-969F30F16C24}" type="parTrans" cxnId="{7CD70CD4-BCA8-4F55-AB3A-C9E89656D7FC}">
      <dgm:prSet/>
      <dgm:spPr/>
      <dgm:t>
        <a:bodyPr/>
        <a:lstStyle/>
        <a:p>
          <a:endParaRPr lang="zh-CN" altLang="en-US"/>
        </a:p>
      </dgm:t>
    </dgm:pt>
    <dgm:pt modelId="{3F8BFCE9-8E52-45E2-B2DF-0282A478A060}" type="sibTrans" cxnId="{7CD70CD4-BCA8-4F55-AB3A-C9E89656D7FC}">
      <dgm:prSet/>
      <dgm:spPr/>
      <dgm:t>
        <a:bodyPr/>
        <a:lstStyle/>
        <a:p>
          <a:endParaRPr lang="zh-CN" altLang="en-US"/>
        </a:p>
      </dgm:t>
    </dgm:pt>
    <dgm:pt modelId="{1642A035-BED8-4B06-AEF3-21555310313A}" type="pres">
      <dgm:prSet presAssocID="{3FCD3451-FE5B-4A3B-8D1A-8D07C3794897}" presName="linear" presStyleCnt="0">
        <dgm:presLayoutVars>
          <dgm:animLvl val="lvl"/>
          <dgm:resizeHandles val="exact"/>
        </dgm:presLayoutVars>
      </dgm:prSet>
      <dgm:spPr/>
    </dgm:pt>
    <dgm:pt modelId="{6A6928A4-A0C3-4866-80C2-F1DC8D196B6A}" type="pres">
      <dgm:prSet presAssocID="{E2B1EE7F-7358-4469-8087-7781CCFCF7E1}" presName="parentText" presStyleLbl="node1" presStyleIdx="0" presStyleCnt="6">
        <dgm:presLayoutVars>
          <dgm:chMax val="0"/>
          <dgm:bulletEnabled val="1"/>
        </dgm:presLayoutVars>
      </dgm:prSet>
      <dgm:spPr>
        <a:xfrm>
          <a:off x="0" y="34820"/>
          <a:ext cx="9289032" cy="730079"/>
        </a:xfrm>
        <a:prstGeom prst="roundRect">
          <a:avLst/>
        </a:prstGeom>
      </dgm:spPr>
    </dgm:pt>
    <dgm:pt modelId="{CB2932C9-AC21-4DCC-885F-5C66D2112E94}" type="pres">
      <dgm:prSet presAssocID="{725FCD1D-44B6-4A7E-AD6B-3406423927F5}" presName="spacer" presStyleCnt="0"/>
      <dgm:spPr>
        <a:ln>
          <a:noFill/>
        </a:ln>
        <a:effectLst>
          <a:outerShdw blurRad="44450" dist="27940" dir="5400000" algn="ctr">
            <a:srgbClr val="000000">
              <a:alpha val="32000"/>
            </a:srgbClr>
          </a:outerShdw>
        </a:effectLst>
      </dgm:spPr>
    </dgm:pt>
    <dgm:pt modelId="{559667EB-D73A-492D-98C5-E0F938A6613D}" type="pres">
      <dgm:prSet presAssocID="{73ED6F94-77B6-467A-B509-3DFD832C87F8}" presName="parentText" presStyleLbl="node1" presStyleIdx="1" presStyleCnt="6">
        <dgm:presLayoutVars>
          <dgm:chMax val="0"/>
          <dgm:bulletEnabled val="1"/>
        </dgm:presLayoutVars>
      </dgm:prSet>
      <dgm:spPr>
        <a:xfrm>
          <a:off x="0" y="810980"/>
          <a:ext cx="9289032" cy="730079"/>
        </a:xfrm>
        <a:prstGeom prst="roundRect">
          <a:avLst/>
        </a:prstGeom>
      </dgm:spPr>
    </dgm:pt>
    <dgm:pt modelId="{5CC6FC47-7548-4D1D-8721-649BEB656C83}" type="pres">
      <dgm:prSet presAssocID="{AD369486-2353-415F-B275-DAE5C770D649}" presName="spacer" presStyleCnt="0"/>
      <dgm:spPr>
        <a:ln>
          <a:noFill/>
        </a:ln>
        <a:effectLst>
          <a:outerShdw blurRad="44450" dist="27940" dir="5400000" algn="ctr">
            <a:srgbClr val="000000">
              <a:alpha val="32000"/>
            </a:srgbClr>
          </a:outerShdw>
        </a:effectLst>
      </dgm:spPr>
    </dgm:pt>
    <dgm:pt modelId="{7BEDFBA9-37E4-4953-A7C6-AEF44769C4D2}" type="pres">
      <dgm:prSet presAssocID="{A6BB0EE8-9B03-4658-B492-30BC80005EC9}" presName="parentText" presStyleLbl="node1" presStyleIdx="2" presStyleCnt="6">
        <dgm:presLayoutVars>
          <dgm:chMax val="0"/>
          <dgm:bulletEnabled val="1"/>
        </dgm:presLayoutVars>
      </dgm:prSet>
      <dgm:spPr>
        <a:xfrm>
          <a:off x="0" y="1587140"/>
          <a:ext cx="9289032" cy="730079"/>
        </a:xfrm>
        <a:prstGeom prst="roundRect">
          <a:avLst/>
        </a:prstGeom>
      </dgm:spPr>
    </dgm:pt>
    <dgm:pt modelId="{7869FB06-2D76-4865-9D2B-9CAC0790FEC3}" type="pres">
      <dgm:prSet presAssocID="{673C246B-C185-46B3-86BB-D78A5802DBA0}" presName="spacer" presStyleCnt="0"/>
      <dgm:spPr>
        <a:ln>
          <a:noFill/>
        </a:ln>
        <a:effectLst>
          <a:outerShdw blurRad="44450" dist="27940" dir="5400000" algn="ctr">
            <a:srgbClr val="000000">
              <a:alpha val="32000"/>
            </a:srgbClr>
          </a:outerShdw>
        </a:effectLst>
      </dgm:spPr>
    </dgm:pt>
    <dgm:pt modelId="{044EB186-B886-4E2F-A77E-3D95AAE1901D}" type="pres">
      <dgm:prSet presAssocID="{DF8C5DBD-B380-44ED-84DE-5131FAF26A2F}" presName="parentText" presStyleLbl="node1" presStyleIdx="3" presStyleCnt="6">
        <dgm:presLayoutVars>
          <dgm:chMax val="0"/>
          <dgm:bulletEnabled val="1"/>
        </dgm:presLayoutVars>
      </dgm:prSet>
      <dgm:spPr>
        <a:xfrm>
          <a:off x="0" y="2363300"/>
          <a:ext cx="9289032" cy="730079"/>
        </a:xfrm>
        <a:prstGeom prst="roundRect">
          <a:avLst/>
        </a:prstGeom>
      </dgm:spPr>
    </dgm:pt>
    <dgm:pt modelId="{3DA2F5D3-A9FE-483E-93B4-03770F358C25}" type="pres">
      <dgm:prSet presAssocID="{14DBAF80-DD39-442D-9B4D-6C84665E288F}" presName="spacer" presStyleCnt="0"/>
      <dgm:spPr>
        <a:ln>
          <a:noFill/>
        </a:ln>
        <a:effectLst>
          <a:outerShdw blurRad="44450" dist="27940" dir="5400000" algn="ctr">
            <a:srgbClr val="000000">
              <a:alpha val="32000"/>
            </a:srgbClr>
          </a:outerShdw>
        </a:effectLst>
      </dgm:spPr>
    </dgm:pt>
    <dgm:pt modelId="{5B9DF7A7-A516-4935-AEB3-E05CF82EA6DE}" type="pres">
      <dgm:prSet presAssocID="{5E509F60-A641-4DD6-9966-D2C8294A9630}" presName="parentText" presStyleLbl="node1" presStyleIdx="4" presStyleCnt="6">
        <dgm:presLayoutVars>
          <dgm:chMax val="0"/>
          <dgm:bulletEnabled val="1"/>
        </dgm:presLayoutVars>
      </dgm:prSet>
      <dgm:spPr>
        <a:xfrm>
          <a:off x="0" y="3139460"/>
          <a:ext cx="9289032" cy="730079"/>
        </a:xfrm>
        <a:prstGeom prst="roundRect">
          <a:avLst/>
        </a:prstGeom>
      </dgm:spPr>
    </dgm:pt>
    <dgm:pt modelId="{6C56286A-CFA5-4DA9-9EEB-268FDDC0CAB1}" type="pres">
      <dgm:prSet presAssocID="{A81A3995-35C9-4D1C-8EA1-BA5121455DEB}" presName="spacer" presStyleCnt="0"/>
      <dgm:spPr>
        <a:ln>
          <a:noFill/>
        </a:ln>
        <a:effectLst>
          <a:outerShdw blurRad="44450" dist="27940" dir="5400000" algn="ctr">
            <a:srgbClr val="000000">
              <a:alpha val="32000"/>
            </a:srgbClr>
          </a:outerShdw>
        </a:effectLst>
      </dgm:spPr>
    </dgm:pt>
    <dgm:pt modelId="{1156A7F9-9B1E-471F-8E52-6ECE4DED0794}" type="pres">
      <dgm:prSet presAssocID="{FD535312-4997-4D4E-B097-A4402188C063}" presName="parentText" presStyleLbl="node1" presStyleIdx="5" presStyleCnt="6">
        <dgm:presLayoutVars>
          <dgm:chMax val="0"/>
          <dgm:bulletEnabled val="1"/>
        </dgm:presLayoutVars>
      </dgm:prSet>
      <dgm:spPr>
        <a:xfrm>
          <a:off x="0" y="3915620"/>
          <a:ext cx="9289032" cy="730079"/>
        </a:xfrm>
        <a:prstGeom prst="roundRect">
          <a:avLst/>
        </a:prstGeom>
      </dgm:spPr>
    </dgm:pt>
  </dgm:ptLst>
  <dgm:cxnLst>
    <dgm:cxn modelId="{C929EF1C-5494-47EB-A759-A79095FFACE5}" type="presOf" srcId="{3FCD3451-FE5B-4A3B-8D1A-8D07C3794897}" destId="{1642A035-BED8-4B06-AEF3-21555310313A}" srcOrd="0" destOrd="0" presId="urn:microsoft.com/office/officeart/2005/8/layout/vList2#6"/>
    <dgm:cxn modelId="{F429991E-2B4A-44DA-9413-3A273CA44E2A}" srcId="{3FCD3451-FE5B-4A3B-8D1A-8D07C3794897}" destId="{73ED6F94-77B6-467A-B509-3DFD832C87F8}" srcOrd="1" destOrd="0" parTransId="{CC18C4B8-1588-45D6-8A72-BDCDB3ED03EA}" sibTransId="{AD369486-2353-415F-B275-DAE5C770D649}"/>
    <dgm:cxn modelId="{91D63020-3BB1-4CBD-8B4F-74E07F10D781}" type="presOf" srcId="{E2B1EE7F-7358-4469-8087-7781CCFCF7E1}" destId="{6A6928A4-A0C3-4866-80C2-F1DC8D196B6A}" srcOrd="0" destOrd="0" presId="urn:microsoft.com/office/officeart/2005/8/layout/vList2#6"/>
    <dgm:cxn modelId="{EED94C38-4DF4-4069-9593-88A89BBD5953}" type="presOf" srcId="{5E509F60-A641-4DD6-9966-D2C8294A9630}" destId="{5B9DF7A7-A516-4935-AEB3-E05CF82EA6DE}" srcOrd="0" destOrd="0" presId="urn:microsoft.com/office/officeart/2005/8/layout/vList2#6"/>
    <dgm:cxn modelId="{BEB5C943-FF09-4B8D-99EE-46BD7A2FAE5C}" type="presOf" srcId="{FD535312-4997-4D4E-B097-A4402188C063}" destId="{1156A7F9-9B1E-471F-8E52-6ECE4DED0794}" srcOrd="0" destOrd="0" presId="urn:microsoft.com/office/officeart/2005/8/layout/vList2#6"/>
    <dgm:cxn modelId="{E43A837E-79B6-49D9-A5B7-37A5B36B73E9}" type="presOf" srcId="{DF8C5DBD-B380-44ED-84DE-5131FAF26A2F}" destId="{044EB186-B886-4E2F-A77E-3D95AAE1901D}" srcOrd="0" destOrd="0" presId="urn:microsoft.com/office/officeart/2005/8/layout/vList2#6"/>
    <dgm:cxn modelId="{15EA5C98-FE2A-49A7-8D75-B0DB780D94ED}" srcId="{3FCD3451-FE5B-4A3B-8D1A-8D07C3794897}" destId="{DF8C5DBD-B380-44ED-84DE-5131FAF26A2F}" srcOrd="3" destOrd="0" parTransId="{54F74135-770F-4AE3-8558-BE37DF7A5C68}" sibTransId="{14DBAF80-DD39-442D-9B4D-6C84665E288F}"/>
    <dgm:cxn modelId="{C2099BA6-A916-4DC3-850B-56C642C52D9A}" srcId="{3FCD3451-FE5B-4A3B-8D1A-8D07C3794897}" destId="{E2B1EE7F-7358-4469-8087-7781CCFCF7E1}" srcOrd="0" destOrd="0" parTransId="{D8F02831-A8F7-4A0F-AC8D-1302D0C6FA85}" sibTransId="{725FCD1D-44B6-4A7E-AD6B-3406423927F5}"/>
    <dgm:cxn modelId="{3469CEAA-F78C-478B-A784-BCCB9EDD9BC9}" srcId="{3FCD3451-FE5B-4A3B-8D1A-8D07C3794897}" destId="{A6BB0EE8-9B03-4658-B492-30BC80005EC9}" srcOrd="2" destOrd="0" parTransId="{4D5AFA73-C884-493F-91E8-9CA19C7C69ED}" sibTransId="{673C246B-C185-46B3-86BB-D78A5802DBA0}"/>
    <dgm:cxn modelId="{916FBCBE-C8FA-49BE-A87A-43A75CCB347F}" srcId="{3FCD3451-FE5B-4A3B-8D1A-8D07C3794897}" destId="{5E509F60-A641-4DD6-9966-D2C8294A9630}" srcOrd="4" destOrd="0" parTransId="{EEAFBC7D-FDF0-4B85-BD20-99F6C8556F33}" sibTransId="{A81A3995-35C9-4D1C-8EA1-BA5121455DEB}"/>
    <dgm:cxn modelId="{7CD70CD4-BCA8-4F55-AB3A-C9E89656D7FC}" srcId="{3FCD3451-FE5B-4A3B-8D1A-8D07C3794897}" destId="{FD535312-4997-4D4E-B097-A4402188C063}" srcOrd="5" destOrd="0" parTransId="{C1C8F7E6-46D1-40AB-A3CC-969F30F16C24}" sibTransId="{3F8BFCE9-8E52-45E2-B2DF-0282A478A060}"/>
    <dgm:cxn modelId="{004A5AE3-CC9F-4356-A568-4F3353A26C83}" type="presOf" srcId="{A6BB0EE8-9B03-4658-B492-30BC80005EC9}" destId="{7BEDFBA9-37E4-4953-A7C6-AEF44769C4D2}" srcOrd="0" destOrd="0" presId="urn:microsoft.com/office/officeart/2005/8/layout/vList2#6"/>
    <dgm:cxn modelId="{1A75E4E6-54BC-4459-B4D7-1AE5DFCEAC77}" type="presOf" srcId="{73ED6F94-77B6-467A-B509-3DFD832C87F8}" destId="{559667EB-D73A-492D-98C5-E0F938A6613D}" srcOrd="0" destOrd="0" presId="urn:microsoft.com/office/officeart/2005/8/layout/vList2#6"/>
    <dgm:cxn modelId="{770DF7D7-5480-439C-A4CC-B37C1345FD7F}" type="presParOf" srcId="{1642A035-BED8-4B06-AEF3-21555310313A}" destId="{6A6928A4-A0C3-4866-80C2-F1DC8D196B6A}" srcOrd="0" destOrd="0" presId="urn:microsoft.com/office/officeart/2005/8/layout/vList2#6"/>
    <dgm:cxn modelId="{E520945A-7DD0-4EBE-A8EF-AFD4F8BAD27D}" type="presParOf" srcId="{1642A035-BED8-4B06-AEF3-21555310313A}" destId="{CB2932C9-AC21-4DCC-885F-5C66D2112E94}" srcOrd="1" destOrd="0" presId="urn:microsoft.com/office/officeart/2005/8/layout/vList2#6"/>
    <dgm:cxn modelId="{3F0E4652-D65A-45F3-AD2E-44356CD9F9F7}" type="presParOf" srcId="{1642A035-BED8-4B06-AEF3-21555310313A}" destId="{559667EB-D73A-492D-98C5-E0F938A6613D}" srcOrd="2" destOrd="0" presId="urn:microsoft.com/office/officeart/2005/8/layout/vList2#6"/>
    <dgm:cxn modelId="{2C31C56D-C1CA-4C5B-8CA6-B90D050E3F1C}" type="presParOf" srcId="{1642A035-BED8-4B06-AEF3-21555310313A}" destId="{5CC6FC47-7548-4D1D-8721-649BEB656C83}" srcOrd="3" destOrd="0" presId="urn:microsoft.com/office/officeart/2005/8/layout/vList2#6"/>
    <dgm:cxn modelId="{990DF449-71F2-48AB-AF9B-1510C07BDB73}" type="presParOf" srcId="{1642A035-BED8-4B06-AEF3-21555310313A}" destId="{7BEDFBA9-37E4-4953-A7C6-AEF44769C4D2}" srcOrd="4" destOrd="0" presId="urn:microsoft.com/office/officeart/2005/8/layout/vList2#6"/>
    <dgm:cxn modelId="{409C022D-B847-45A9-8CBC-7D50960C3040}" type="presParOf" srcId="{1642A035-BED8-4B06-AEF3-21555310313A}" destId="{7869FB06-2D76-4865-9D2B-9CAC0790FEC3}" srcOrd="5" destOrd="0" presId="urn:microsoft.com/office/officeart/2005/8/layout/vList2#6"/>
    <dgm:cxn modelId="{0258F2FE-BEAC-44AB-A627-139420BCD01C}" type="presParOf" srcId="{1642A035-BED8-4B06-AEF3-21555310313A}" destId="{044EB186-B886-4E2F-A77E-3D95AAE1901D}" srcOrd="6" destOrd="0" presId="urn:microsoft.com/office/officeart/2005/8/layout/vList2#6"/>
    <dgm:cxn modelId="{4CFB4086-3C24-446D-9AD8-498FB5A435EB}" type="presParOf" srcId="{1642A035-BED8-4B06-AEF3-21555310313A}" destId="{3DA2F5D3-A9FE-483E-93B4-03770F358C25}" srcOrd="7" destOrd="0" presId="urn:microsoft.com/office/officeart/2005/8/layout/vList2#6"/>
    <dgm:cxn modelId="{F68BA5DF-3883-482F-8BE9-91B3C6B0D6FF}" type="presParOf" srcId="{1642A035-BED8-4B06-AEF3-21555310313A}" destId="{5B9DF7A7-A516-4935-AEB3-E05CF82EA6DE}" srcOrd="8" destOrd="0" presId="urn:microsoft.com/office/officeart/2005/8/layout/vList2#6"/>
    <dgm:cxn modelId="{DF3438AE-72BB-4B34-AFE0-786814EB902C}" type="presParOf" srcId="{1642A035-BED8-4B06-AEF3-21555310313A}" destId="{6C56286A-CFA5-4DA9-9EEB-268FDDC0CAB1}" srcOrd="9" destOrd="0" presId="urn:microsoft.com/office/officeart/2005/8/layout/vList2#6"/>
    <dgm:cxn modelId="{140C8F20-7161-4B05-B31B-C5CF5C6D3D27}" type="presParOf" srcId="{1642A035-BED8-4B06-AEF3-21555310313A}" destId="{1156A7F9-9B1E-471F-8E52-6ECE4DED0794}" srcOrd="10" destOrd="0" presId="urn:microsoft.com/office/officeart/2005/8/layout/vList2#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CD3451-FE5B-4A3B-8D1A-8D07C3794897}" type="doc">
      <dgm:prSet loTypeId="urn:microsoft.com/office/officeart/2005/8/layout/vList2#10" loCatId="list" qsTypeId="urn:microsoft.com/office/officeart/2005/8/quickstyle/simple1#10" qsCatId="simple" csTypeId="urn:microsoft.com/office/officeart/2005/8/colors/colorful5#11" csCatId="colorful" phldr="1"/>
      <dgm:spPr>
        <a:scene3d>
          <a:camera prst="orthographicFront">
            <a:rot lat="0" lon="0" rev="0"/>
          </a:camera>
          <a:lightRig rig="balanced" dir="t">
            <a:rot lat="0" lon="0" rev="8700000"/>
          </a:lightRig>
        </a:scene3d>
      </dgm:spPr>
      <dgm:t>
        <a:bodyPr/>
        <a:lstStyle/>
        <a:p>
          <a:endParaRPr lang="zh-CN" altLang="en-US"/>
        </a:p>
      </dgm:t>
    </dgm:pt>
    <dgm:pt modelId="{E2B1EE7F-7358-4469-8087-7781CCFCF7E1}">
      <dgm:prSet/>
      <dgm:spPr bwMode="white">
        <a:solidFill>
          <a:schemeClr val="accent1">
            <a:lumMod val="75000"/>
          </a:schemeClr>
        </a:solidFill>
        <a:ln w="48000" cap="flat" cmpd="thickThin"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rtl="0">
            <a:buNone/>
          </a:pPr>
          <a:r>
            <a:rPr lang="zh-CN" altLang="en-US" b="1" dirty="0">
              <a:solidFill>
                <a:sysClr val="window" lastClr="FFFFFF"/>
              </a:solidFill>
              <a:latin typeface="华文中宋" panose="02010600040101010101" pitchFamily="2" charset="-122"/>
              <a:ea typeface="华文中宋" panose="02010600040101010101" pitchFamily="2" charset="-122"/>
              <a:cs typeface="+mn-cs"/>
            </a:rPr>
            <a:t>可视故事化</a:t>
          </a:r>
          <a:r>
            <a:rPr lang="zh-CN" altLang="en-US" b="1" dirty="0">
              <a:solidFill>
                <a:sysClr val="window" lastClr="FFFFFF"/>
              </a:solidFill>
              <a:latin typeface="Arial"/>
              <a:ea typeface="宋体"/>
              <a:cs typeface="+mn-cs"/>
            </a:rPr>
            <a:t>。该数据故事主要采用了可视化方式讲故事，是可视故事化的案例。</a:t>
          </a:r>
          <a:endParaRPr lang="zh-CN" altLang="en-US" dirty="0">
            <a:solidFill>
              <a:sysClr val="window" lastClr="FFFFFF"/>
            </a:solidFill>
            <a:latin typeface="Arial"/>
            <a:ea typeface="宋体"/>
            <a:cs typeface="+mn-cs"/>
          </a:endParaRPr>
        </a:p>
      </dgm:t>
    </dgm:pt>
    <dgm:pt modelId="{D8F02831-A8F7-4A0F-AC8D-1302D0C6FA85}" type="parTrans" cxnId="{4199450C-B119-4486-8691-FD53BF508DB9}">
      <dgm:prSet/>
      <dgm:spPr/>
      <dgm:t>
        <a:bodyPr/>
        <a:lstStyle/>
        <a:p>
          <a:endParaRPr lang="zh-CN" altLang="en-US"/>
        </a:p>
      </dgm:t>
    </dgm:pt>
    <dgm:pt modelId="{725FCD1D-44B6-4A7E-AD6B-3406423927F5}" type="sibTrans" cxnId="{4199450C-B119-4486-8691-FD53BF508DB9}">
      <dgm:prSet/>
      <dgm:spPr/>
      <dgm:t>
        <a:bodyPr/>
        <a:lstStyle/>
        <a:p>
          <a:endParaRPr lang="zh-CN" altLang="en-US"/>
        </a:p>
      </dgm:t>
    </dgm:pt>
    <dgm:pt modelId="{73ED6F94-77B6-467A-B509-3DFD832C87F8}">
      <dgm:prSet/>
      <dgm:spPr bwMode="white">
        <a:solidFill>
          <a:srgbClr val="4472C4">
            <a:hueOff val="-2451115"/>
            <a:satOff val="-3409"/>
            <a:lumOff val="-1307"/>
            <a:alphaOff val="0"/>
          </a:srgbClr>
        </a:solidFill>
        <a:ln w="48000" cap="flat" cmpd="thickThin"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rtl="0">
            <a:buNone/>
          </a:pPr>
          <a:r>
            <a:rPr lang="zh-CN" altLang="en-US" b="1" dirty="0">
              <a:solidFill>
                <a:sysClr val="window" lastClr="FFFFFF"/>
              </a:solidFill>
              <a:latin typeface="华文中宋" panose="02010600040101010101" pitchFamily="2" charset="-122"/>
              <a:ea typeface="华文中宋" panose="02010600040101010101" pitchFamily="2" charset="-122"/>
              <a:cs typeface="+mn-cs"/>
            </a:rPr>
            <a:t>简单有效</a:t>
          </a:r>
          <a:r>
            <a:rPr lang="zh-CN" altLang="en-US" b="1" dirty="0">
              <a:solidFill>
                <a:sysClr val="window" lastClr="FFFFFF"/>
              </a:solidFill>
              <a:latin typeface="Arial"/>
              <a:ea typeface="宋体"/>
              <a:cs typeface="+mn-cs"/>
            </a:rPr>
            <a:t>。符合故事的篇幅较短的特点。</a:t>
          </a:r>
          <a:endParaRPr lang="zh-CN" altLang="en-US" dirty="0">
            <a:solidFill>
              <a:sysClr val="window" lastClr="FFFFFF"/>
            </a:solidFill>
            <a:latin typeface="Arial"/>
            <a:ea typeface="宋体"/>
            <a:cs typeface="+mn-cs"/>
          </a:endParaRPr>
        </a:p>
      </dgm:t>
    </dgm:pt>
    <dgm:pt modelId="{CC18C4B8-1588-45D6-8A72-BDCDB3ED03EA}" type="parTrans" cxnId="{E1C12298-9923-4D6F-B387-FF5BBBA76146}">
      <dgm:prSet/>
      <dgm:spPr/>
      <dgm:t>
        <a:bodyPr/>
        <a:lstStyle/>
        <a:p>
          <a:endParaRPr lang="zh-CN" altLang="en-US"/>
        </a:p>
      </dgm:t>
    </dgm:pt>
    <dgm:pt modelId="{AD369486-2353-415F-B275-DAE5C770D649}" type="sibTrans" cxnId="{E1C12298-9923-4D6F-B387-FF5BBBA76146}">
      <dgm:prSet/>
      <dgm:spPr/>
      <dgm:t>
        <a:bodyPr/>
        <a:lstStyle/>
        <a:p>
          <a:endParaRPr lang="zh-CN" altLang="en-US"/>
        </a:p>
      </dgm:t>
    </dgm:pt>
    <dgm:pt modelId="{A6BB0EE8-9B03-4658-B492-30BC80005EC9}">
      <dgm:prSet/>
      <dgm:spPr bwMode="white">
        <a:solidFill>
          <a:schemeClr val="accent1"/>
        </a:solidFill>
        <a:ln w="48000" cap="flat" cmpd="thickThin"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rtl="0">
            <a:buNone/>
          </a:pPr>
          <a:r>
            <a:rPr lang="zh-CN" altLang="en-US" b="1" dirty="0">
              <a:solidFill>
                <a:sysClr val="window" lastClr="FFFFFF"/>
              </a:solidFill>
              <a:latin typeface="华文中宋" panose="02010600040101010101" pitchFamily="2" charset="-122"/>
              <a:ea typeface="华文中宋" panose="02010600040101010101" pitchFamily="2" charset="-122"/>
              <a:cs typeface="+mn-cs"/>
            </a:rPr>
            <a:t>客观真实</a:t>
          </a:r>
          <a:r>
            <a:rPr lang="zh-CN" altLang="en-US" b="1" dirty="0">
              <a:solidFill>
                <a:sysClr val="window" lastClr="FFFFFF"/>
              </a:solidFill>
              <a:latin typeface="Arial"/>
              <a:ea typeface="宋体"/>
              <a:cs typeface="+mn-cs"/>
            </a:rPr>
            <a:t>。该数据故事坚持用数据说话的理念，体现了数据故事的客观性。其故事内容并不是在简单的数据采集和原始数据的基础上进行的，而是以原始数据的分析和洞察为基础进行，如牛仔裤的价格组成、二手牛仔裤的销售及非洲国家的二手牛仔裤市场数据均需要进行数据分析。</a:t>
          </a:r>
          <a:endParaRPr lang="zh-CN" altLang="en-US" dirty="0">
            <a:solidFill>
              <a:sysClr val="window" lastClr="FFFFFF"/>
            </a:solidFill>
            <a:latin typeface="Arial"/>
            <a:ea typeface="宋体"/>
            <a:cs typeface="+mn-cs"/>
          </a:endParaRPr>
        </a:p>
      </dgm:t>
    </dgm:pt>
    <dgm:pt modelId="{673C246B-C185-46B3-86BB-D78A5802DBA0}" type="sibTrans" cxnId="{3F29CABF-0698-45F2-9E30-47497878A23B}">
      <dgm:prSet/>
      <dgm:spPr/>
      <dgm:t>
        <a:bodyPr/>
        <a:lstStyle/>
        <a:p>
          <a:endParaRPr lang="zh-CN" altLang="en-US"/>
        </a:p>
      </dgm:t>
    </dgm:pt>
    <dgm:pt modelId="{4D5AFA73-C884-493F-91E8-9CA19C7C69ED}" type="parTrans" cxnId="{3F29CABF-0698-45F2-9E30-47497878A23B}">
      <dgm:prSet/>
      <dgm:spPr/>
      <dgm:t>
        <a:bodyPr/>
        <a:lstStyle/>
        <a:p>
          <a:endParaRPr lang="zh-CN" altLang="en-US"/>
        </a:p>
      </dgm:t>
    </dgm:pt>
    <dgm:pt modelId="{DF8C5DBD-B380-44ED-84DE-5131FAF26A2F}">
      <dgm:prSet/>
      <dgm:spPr bwMode="white">
        <a:solidFill>
          <a:srgbClr val="4472C4">
            <a:hueOff val="-7353344"/>
            <a:satOff val="-10228"/>
            <a:lumOff val="-3922"/>
            <a:alphaOff val="0"/>
          </a:srgbClr>
        </a:solidFill>
        <a:ln w="48000" cap="flat" cmpd="thickThin"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rtl="0">
            <a:buNone/>
          </a:pPr>
          <a:r>
            <a:rPr lang="zh-CN" altLang="en-US" b="1" dirty="0">
              <a:solidFill>
                <a:sysClr val="window" lastClr="FFFFFF"/>
              </a:solidFill>
              <a:latin typeface="华文中宋" panose="02010600040101010101" pitchFamily="2" charset="-122"/>
              <a:ea typeface="华文中宋" panose="02010600040101010101" pitchFamily="2" charset="-122"/>
              <a:cs typeface="+mn-cs"/>
            </a:rPr>
            <a:t>细节的吸引力</a:t>
          </a:r>
          <a:r>
            <a:rPr lang="zh-CN" altLang="en-US" b="1" dirty="0">
              <a:solidFill>
                <a:sysClr val="window" lastClr="FFFFFF"/>
              </a:solidFill>
              <a:latin typeface="Arial"/>
              <a:ea typeface="宋体"/>
              <a:cs typeface="+mn-cs"/>
            </a:rPr>
            <a:t>。本故事中提供了大量的引人入胜、难以忘记的细节，如</a:t>
          </a:r>
          <a:r>
            <a:rPr lang="en-US" altLang="zh-CN" b="1" dirty="0">
              <a:solidFill>
                <a:sysClr val="window" lastClr="FFFFFF"/>
              </a:solidFill>
              <a:latin typeface="Arial"/>
              <a:ea typeface="宋体"/>
              <a:cs typeface="+mn-cs"/>
            </a:rPr>
            <a:t>81%</a:t>
          </a:r>
          <a:r>
            <a:rPr lang="zh-CN" altLang="en-US" b="1" dirty="0">
              <a:solidFill>
                <a:sysClr val="window" lastClr="FFFFFF"/>
              </a:solidFill>
              <a:latin typeface="Arial"/>
              <a:ea typeface="宋体"/>
              <a:cs typeface="+mn-cs"/>
            </a:rPr>
            <a:t>的乌干达销售的牛仔裤是二手的。</a:t>
          </a:r>
          <a:endParaRPr lang="zh-CN" altLang="en-US" dirty="0">
            <a:solidFill>
              <a:sysClr val="window" lastClr="FFFFFF"/>
            </a:solidFill>
            <a:latin typeface="Arial"/>
            <a:ea typeface="宋体"/>
            <a:cs typeface="+mn-cs"/>
          </a:endParaRPr>
        </a:p>
      </dgm:t>
    </dgm:pt>
    <dgm:pt modelId="{14DBAF80-DD39-442D-9B4D-6C84665E288F}" type="sibTrans" cxnId="{AA04A817-4600-473C-BFFE-2CCF1302E2B0}">
      <dgm:prSet/>
      <dgm:spPr/>
      <dgm:t>
        <a:bodyPr/>
        <a:lstStyle/>
        <a:p>
          <a:endParaRPr lang="zh-CN" altLang="en-US"/>
        </a:p>
      </dgm:t>
    </dgm:pt>
    <dgm:pt modelId="{54F74135-770F-4AE3-8558-BE37DF7A5C68}" type="parTrans" cxnId="{AA04A817-4600-473C-BFFE-2CCF1302E2B0}">
      <dgm:prSet/>
      <dgm:spPr/>
      <dgm:t>
        <a:bodyPr/>
        <a:lstStyle/>
        <a:p>
          <a:endParaRPr lang="zh-CN" altLang="en-US"/>
        </a:p>
      </dgm:t>
    </dgm:pt>
    <dgm:pt modelId="{1642A035-BED8-4B06-AEF3-21555310313A}" type="pres">
      <dgm:prSet presAssocID="{3FCD3451-FE5B-4A3B-8D1A-8D07C3794897}" presName="linear" presStyleCnt="0">
        <dgm:presLayoutVars>
          <dgm:animLvl val="lvl"/>
          <dgm:resizeHandles val="exact"/>
        </dgm:presLayoutVars>
      </dgm:prSet>
      <dgm:spPr/>
    </dgm:pt>
    <dgm:pt modelId="{6A6928A4-A0C3-4866-80C2-F1DC8D196B6A}" type="pres">
      <dgm:prSet presAssocID="{E2B1EE7F-7358-4469-8087-7781CCFCF7E1}" presName="parentText" presStyleLbl="node1" presStyleIdx="0" presStyleCnt="4">
        <dgm:presLayoutVars>
          <dgm:chMax val="0"/>
          <dgm:bulletEnabled val="1"/>
        </dgm:presLayoutVars>
      </dgm:prSet>
      <dgm:spPr>
        <a:xfrm>
          <a:off x="0" y="289008"/>
          <a:ext cx="9289032" cy="988905"/>
        </a:xfrm>
        <a:prstGeom prst="roundRect">
          <a:avLst/>
        </a:prstGeom>
      </dgm:spPr>
    </dgm:pt>
    <dgm:pt modelId="{CB2932C9-AC21-4DCC-885F-5C66D2112E94}" type="pres">
      <dgm:prSet presAssocID="{725FCD1D-44B6-4A7E-AD6B-3406423927F5}" presName="spacer"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559667EB-D73A-492D-98C5-E0F938A6613D}" type="pres">
      <dgm:prSet presAssocID="{73ED6F94-77B6-467A-B509-3DFD832C87F8}" presName="parentText" presStyleLbl="node1" presStyleIdx="1" presStyleCnt="4">
        <dgm:presLayoutVars>
          <dgm:chMax val="0"/>
          <dgm:bulletEnabled val="1"/>
        </dgm:presLayoutVars>
      </dgm:prSet>
      <dgm:spPr>
        <a:xfrm>
          <a:off x="0" y="1326874"/>
          <a:ext cx="9289032" cy="988905"/>
        </a:xfrm>
        <a:prstGeom prst="roundRect">
          <a:avLst/>
        </a:prstGeom>
      </dgm:spPr>
    </dgm:pt>
    <dgm:pt modelId="{5CC6FC47-7548-4D1D-8721-649BEB656C83}" type="pres">
      <dgm:prSet presAssocID="{AD369486-2353-415F-B275-DAE5C770D649}" presName="spacer"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7BEDFBA9-37E4-4953-A7C6-AEF44769C4D2}" type="pres">
      <dgm:prSet presAssocID="{A6BB0EE8-9B03-4658-B492-30BC80005EC9}" presName="parentText" presStyleLbl="node1" presStyleIdx="2" presStyleCnt="4">
        <dgm:presLayoutVars>
          <dgm:chMax val="0"/>
          <dgm:bulletEnabled val="1"/>
        </dgm:presLayoutVars>
      </dgm:prSet>
      <dgm:spPr>
        <a:xfrm>
          <a:off x="0" y="2364740"/>
          <a:ext cx="9289032" cy="988905"/>
        </a:xfrm>
        <a:prstGeom prst="roundRect">
          <a:avLst/>
        </a:prstGeom>
      </dgm:spPr>
    </dgm:pt>
    <dgm:pt modelId="{7869FB06-2D76-4865-9D2B-9CAC0790FEC3}" type="pres">
      <dgm:prSet presAssocID="{673C246B-C185-46B3-86BB-D78A5802DBA0}" presName="spacer"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044EB186-B886-4E2F-A77E-3D95AAE1901D}" type="pres">
      <dgm:prSet presAssocID="{DF8C5DBD-B380-44ED-84DE-5131FAF26A2F}" presName="parentText" presStyleLbl="node1" presStyleIdx="3" presStyleCnt="4">
        <dgm:presLayoutVars>
          <dgm:chMax val="0"/>
          <dgm:bulletEnabled val="1"/>
        </dgm:presLayoutVars>
      </dgm:prSet>
      <dgm:spPr>
        <a:xfrm>
          <a:off x="0" y="3402605"/>
          <a:ext cx="9289032" cy="988905"/>
        </a:xfrm>
        <a:prstGeom prst="roundRect">
          <a:avLst/>
        </a:prstGeom>
      </dgm:spPr>
    </dgm:pt>
  </dgm:ptLst>
  <dgm:cxnLst>
    <dgm:cxn modelId="{4199450C-B119-4486-8691-FD53BF508DB9}" srcId="{3FCD3451-FE5B-4A3B-8D1A-8D07C3794897}" destId="{E2B1EE7F-7358-4469-8087-7781CCFCF7E1}" srcOrd="0" destOrd="0" parTransId="{D8F02831-A8F7-4A0F-AC8D-1302D0C6FA85}" sibTransId="{725FCD1D-44B6-4A7E-AD6B-3406423927F5}"/>
    <dgm:cxn modelId="{2B565311-8A24-45DB-A23F-559FCFF7497F}" type="presOf" srcId="{A6BB0EE8-9B03-4658-B492-30BC80005EC9}" destId="{7BEDFBA9-37E4-4953-A7C6-AEF44769C4D2}" srcOrd="0" destOrd="0" presId="urn:microsoft.com/office/officeart/2005/8/layout/vList2#10"/>
    <dgm:cxn modelId="{AA04A817-4600-473C-BFFE-2CCF1302E2B0}" srcId="{3FCD3451-FE5B-4A3B-8D1A-8D07C3794897}" destId="{DF8C5DBD-B380-44ED-84DE-5131FAF26A2F}" srcOrd="3" destOrd="0" parTransId="{54F74135-770F-4AE3-8558-BE37DF7A5C68}" sibTransId="{14DBAF80-DD39-442D-9B4D-6C84665E288F}"/>
    <dgm:cxn modelId="{A017E162-D020-49D1-93FE-2CAF4AB67D27}" type="presOf" srcId="{DF8C5DBD-B380-44ED-84DE-5131FAF26A2F}" destId="{044EB186-B886-4E2F-A77E-3D95AAE1901D}" srcOrd="0" destOrd="0" presId="urn:microsoft.com/office/officeart/2005/8/layout/vList2#10"/>
    <dgm:cxn modelId="{D1163E6D-1C48-43BE-BDA0-6FD5994FC039}" type="presOf" srcId="{73ED6F94-77B6-467A-B509-3DFD832C87F8}" destId="{559667EB-D73A-492D-98C5-E0F938A6613D}" srcOrd="0" destOrd="0" presId="urn:microsoft.com/office/officeart/2005/8/layout/vList2#10"/>
    <dgm:cxn modelId="{0F2E8F59-BADA-410C-9D45-A9FC28368E9B}" type="presOf" srcId="{E2B1EE7F-7358-4469-8087-7781CCFCF7E1}" destId="{6A6928A4-A0C3-4866-80C2-F1DC8D196B6A}" srcOrd="0" destOrd="0" presId="urn:microsoft.com/office/officeart/2005/8/layout/vList2#10"/>
    <dgm:cxn modelId="{E1C12298-9923-4D6F-B387-FF5BBBA76146}" srcId="{3FCD3451-FE5B-4A3B-8D1A-8D07C3794897}" destId="{73ED6F94-77B6-467A-B509-3DFD832C87F8}" srcOrd="1" destOrd="0" parTransId="{CC18C4B8-1588-45D6-8A72-BDCDB3ED03EA}" sibTransId="{AD369486-2353-415F-B275-DAE5C770D649}"/>
    <dgm:cxn modelId="{3F29CABF-0698-45F2-9E30-47497878A23B}" srcId="{3FCD3451-FE5B-4A3B-8D1A-8D07C3794897}" destId="{A6BB0EE8-9B03-4658-B492-30BC80005EC9}" srcOrd="2" destOrd="0" parTransId="{4D5AFA73-C884-493F-91E8-9CA19C7C69ED}" sibTransId="{673C246B-C185-46B3-86BB-D78A5802DBA0}"/>
    <dgm:cxn modelId="{920A32F0-875E-4E3A-8DD6-4FED1D92DB50}" type="presOf" srcId="{3FCD3451-FE5B-4A3B-8D1A-8D07C3794897}" destId="{1642A035-BED8-4B06-AEF3-21555310313A}" srcOrd="0" destOrd="0" presId="urn:microsoft.com/office/officeart/2005/8/layout/vList2#10"/>
    <dgm:cxn modelId="{500898F4-BB30-4D8E-9210-EC2D3CCF6F0E}" type="presParOf" srcId="{1642A035-BED8-4B06-AEF3-21555310313A}" destId="{6A6928A4-A0C3-4866-80C2-F1DC8D196B6A}" srcOrd="0" destOrd="0" presId="urn:microsoft.com/office/officeart/2005/8/layout/vList2#10"/>
    <dgm:cxn modelId="{A8C5D675-BD07-4C7C-B2D5-91D2147C16FA}" type="presParOf" srcId="{1642A035-BED8-4B06-AEF3-21555310313A}" destId="{CB2932C9-AC21-4DCC-885F-5C66D2112E94}" srcOrd="1" destOrd="0" presId="urn:microsoft.com/office/officeart/2005/8/layout/vList2#10"/>
    <dgm:cxn modelId="{B953A315-5AD6-47CB-9671-87DD21154840}" type="presParOf" srcId="{1642A035-BED8-4B06-AEF3-21555310313A}" destId="{559667EB-D73A-492D-98C5-E0F938A6613D}" srcOrd="2" destOrd="0" presId="urn:microsoft.com/office/officeart/2005/8/layout/vList2#10"/>
    <dgm:cxn modelId="{F7973D81-3948-4747-8692-12636B2BEA28}" type="presParOf" srcId="{1642A035-BED8-4B06-AEF3-21555310313A}" destId="{5CC6FC47-7548-4D1D-8721-649BEB656C83}" srcOrd="3" destOrd="0" presId="urn:microsoft.com/office/officeart/2005/8/layout/vList2#10"/>
    <dgm:cxn modelId="{5E7621C5-7230-451C-81DF-D4662BF757EA}" type="presParOf" srcId="{1642A035-BED8-4B06-AEF3-21555310313A}" destId="{7BEDFBA9-37E4-4953-A7C6-AEF44769C4D2}" srcOrd="4" destOrd="0" presId="urn:microsoft.com/office/officeart/2005/8/layout/vList2#10"/>
    <dgm:cxn modelId="{223DA130-99C9-4035-8C72-43C65E335715}" type="presParOf" srcId="{1642A035-BED8-4B06-AEF3-21555310313A}" destId="{7869FB06-2D76-4865-9D2B-9CAC0790FEC3}" srcOrd="5" destOrd="0" presId="urn:microsoft.com/office/officeart/2005/8/layout/vList2#10"/>
    <dgm:cxn modelId="{9EBA1DD1-89DB-42A8-ADA2-6D374F5CA221}" type="presParOf" srcId="{1642A035-BED8-4B06-AEF3-21555310313A}" destId="{044EB186-B886-4E2F-A77E-3D95AAE1901D}" srcOrd="6" destOrd="0" presId="urn:microsoft.com/office/officeart/2005/8/layout/vList2#10"/>
  </dgm:cxnLst>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1" loCatId="list" qsTypeId="urn:microsoft.com/office/officeart/2005/8/quickstyle/simple5#1" qsCatId="simple" csTypeId="urn:microsoft.com/office/officeart/2005/8/colors/colorful5#1" csCatId="colorful" phldr="1"/>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pt>
  </dgm:ptLst>
  <dgm:cxnLst>
    <dgm:cxn modelId="{FC92C971-32D3-4F33-BBD8-D4244ADD252C}" type="presOf" srcId="{026E1401-3C0E-4A9D-B033-391245F9C999}" destId="{5C2F9DA6-2706-4AB5-8991-EBA41BF61614}" srcOrd="0" destOrd="0" presId="urn:microsoft.com/office/officeart/2008/layout/AlternatingPictureBlock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C8A3DA-539C-4E3C-AE8C-CCF2A38CCE3F}">
      <dsp:nvSpPr>
        <dsp:cNvPr id="0" name=""/>
        <dsp:cNvSpPr/>
      </dsp:nvSpPr>
      <dsp:spPr>
        <a:xfrm>
          <a:off x="2138" y="0"/>
          <a:ext cx="2241407" cy="3482157"/>
        </a:xfrm>
        <a:prstGeom prst="roundRect">
          <a:avLst>
            <a:gd name="adj" fmla="val 10000"/>
          </a:avLst>
        </a:prstGeom>
        <a:gradFill rotWithShape="0">
          <a:gsLst>
            <a:gs pos="0">
              <a:srgbClr val="4472C4">
                <a:hueOff val="0"/>
                <a:satOff val="0"/>
                <a:lumOff val="0"/>
                <a:alphaOff val="0"/>
                <a:shade val="47500"/>
                <a:satMod val="137000"/>
              </a:srgbClr>
            </a:gs>
            <a:gs pos="55000">
              <a:srgbClr val="4472C4">
                <a:hueOff val="0"/>
                <a:satOff val="0"/>
                <a:lumOff val="0"/>
                <a:alphaOff val="0"/>
                <a:shade val="69000"/>
                <a:satMod val="137000"/>
              </a:srgbClr>
            </a:gs>
            <a:gs pos="100000">
              <a:srgbClr val="4472C4">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rtl="0">
            <a:lnSpc>
              <a:spcPct val="90000"/>
            </a:lnSpc>
            <a:spcBef>
              <a:spcPct val="0"/>
            </a:spcBef>
            <a:spcAft>
              <a:spcPct val="35000"/>
            </a:spcAft>
            <a:buNone/>
          </a:pPr>
          <a:r>
            <a:rPr lang="zh-CN" altLang="en-US" sz="2900" b="1" kern="1200" dirty="0">
              <a:solidFill>
                <a:sysClr val="window" lastClr="FFFFFF"/>
              </a:solidFill>
              <a:latin typeface="Arial"/>
              <a:ea typeface="宋体"/>
              <a:cs typeface="+mn-cs"/>
            </a:rPr>
            <a:t>数据故事的定义</a:t>
          </a:r>
        </a:p>
      </dsp:txBody>
      <dsp:txXfrm>
        <a:off x="42934" y="1433658"/>
        <a:ext cx="2159815" cy="1311270"/>
      </dsp:txXfrm>
    </dsp:sp>
    <dsp:sp modelId="{DDD7E12D-F1FB-4FB8-91DA-AB80413C3B70}">
      <dsp:nvSpPr>
        <dsp:cNvPr id="0" name=""/>
        <dsp:cNvSpPr/>
      </dsp:nvSpPr>
      <dsp:spPr>
        <a:xfrm>
          <a:off x="543062" y="208929"/>
          <a:ext cx="1159558" cy="1159558"/>
        </a:xfrm>
        <a:prstGeom prst="ellipse">
          <a:avLst/>
        </a:prstGeom>
        <a:blipFill>
          <a:blip xmlns:r="http://schemas.openxmlformats.org/officeDocument/2006/relationships" r:embed="rId1"/>
          <a:srcRect/>
          <a:stretch>
            <a:fillRect l="-17000" r="-17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DA59F893-5610-4FF2-AEA6-78093C427B00}">
      <dsp:nvSpPr>
        <dsp:cNvPr id="0" name=""/>
        <dsp:cNvSpPr/>
      </dsp:nvSpPr>
      <dsp:spPr>
        <a:xfrm>
          <a:off x="2310787" y="0"/>
          <a:ext cx="2241407" cy="3482157"/>
        </a:xfrm>
        <a:prstGeom prst="roundRect">
          <a:avLst>
            <a:gd name="adj" fmla="val 10000"/>
          </a:avLst>
        </a:prstGeom>
        <a:gradFill rotWithShape="0">
          <a:gsLst>
            <a:gs pos="0">
              <a:srgbClr val="4472C4">
                <a:hueOff val="-2451115"/>
                <a:satOff val="-3409"/>
                <a:lumOff val="-1307"/>
                <a:alphaOff val="0"/>
                <a:shade val="47500"/>
                <a:satMod val="137000"/>
              </a:srgbClr>
            </a:gs>
            <a:gs pos="55000">
              <a:srgbClr val="4472C4">
                <a:hueOff val="-2451115"/>
                <a:satOff val="-3409"/>
                <a:lumOff val="-1307"/>
                <a:alphaOff val="0"/>
                <a:shade val="69000"/>
                <a:satMod val="137000"/>
              </a:srgbClr>
            </a:gs>
            <a:gs pos="100000">
              <a:srgbClr val="4472C4">
                <a:hueOff val="-2451115"/>
                <a:satOff val="-3409"/>
                <a:lumOff val="-1307"/>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rtl="0">
            <a:lnSpc>
              <a:spcPct val="90000"/>
            </a:lnSpc>
            <a:spcBef>
              <a:spcPct val="0"/>
            </a:spcBef>
            <a:spcAft>
              <a:spcPct val="35000"/>
            </a:spcAft>
            <a:buNone/>
          </a:pPr>
          <a:r>
            <a:rPr lang="zh-CN" altLang="en-US" sz="2900" b="1" kern="1200" dirty="0">
              <a:solidFill>
                <a:sysClr val="window" lastClr="FFFFFF"/>
              </a:solidFill>
              <a:latin typeface="Arial"/>
              <a:ea typeface="宋体"/>
              <a:cs typeface="+mn-cs"/>
            </a:rPr>
            <a:t>数据故事的特征</a:t>
          </a:r>
        </a:p>
      </dsp:txBody>
      <dsp:txXfrm>
        <a:off x="2351583" y="1433658"/>
        <a:ext cx="2159815" cy="1311270"/>
      </dsp:txXfrm>
    </dsp:sp>
    <dsp:sp modelId="{A4DAE783-FE56-4563-AC64-AE86422C5F53}">
      <dsp:nvSpPr>
        <dsp:cNvPr id="0" name=""/>
        <dsp:cNvSpPr/>
      </dsp:nvSpPr>
      <dsp:spPr>
        <a:xfrm>
          <a:off x="2851712" y="208929"/>
          <a:ext cx="1159558" cy="1159558"/>
        </a:xfrm>
        <a:prstGeom prst="ellipse">
          <a:avLst/>
        </a:prstGeom>
        <a:blipFill>
          <a:blip xmlns:r="http://schemas.openxmlformats.org/officeDocument/2006/relationships" r:embed="rId2"/>
          <a:srcRect/>
          <a:stretch>
            <a:fillRect l="-17000" r="-17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C3948280-F4D4-42BB-9093-C7B4EFEDE1AB}">
      <dsp:nvSpPr>
        <dsp:cNvPr id="0" name=""/>
        <dsp:cNvSpPr/>
      </dsp:nvSpPr>
      <dsp:spPr>
        <a:xfrm>
          <a:off x="4619437" y="0"/>
          <a:ext cx="2241407" cy="3482157"/>
        </a:xfrm>
        <a:prstGeom prst="roundRect">
          <a:avLst>
            <a:gd name="adj" fmla="val 10000"/>
          </a:avLst>
        </a:prstGeom>
        <a:gradFill rotWithShape="0">
          <a:gsLst>
            <a:gs pos="0">
              <a:srgbClr val="4472C4">
                <a:hueOff val="-4902230"/>
                <a:satOff val="-6819"/>
                <a:lumOff val="-2615"/>
                <a:alphaOff val="0"/>
                <a:shade val="47500"/>
                <a:satMod val="137000"/>
              </a:srgbClr>
            </a:gs>
            <a:gs pos="55000">
              <a:srgbClr val="4472C4">
                <a:hueOff val="-4902230"/>
                <a:satOff val="-6819"/>
                <a:lumOff val="-2615"/>
                <a:alphaOff val="0"/>
                <a:shade val="69000"/>
                <a:satMod val="137000"/>
              </a:srgbClr>
            </a:gs>
            <a:gs pos="100000">
              <a:srgbClr val="4472C4">
                <a:hueOff val="-4902230"/>
                <a:satOff val="-6819"/>
                <a:lumOff val="-2615"/>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rtl="0">
            <a:lnSpc>
              <a:spcPct val="90000"/>
            </a:lnSpc>
            <a:spcBef>
              <a:spcPct val="0"/>
            </a:spcBef>
            <a:spcAft>
              <a:spcPct val="35000"/>
            </a:spcAft>
            <a:buNone/>
          </a:pPr>
          <a:r>
            <a:rPr lang="zh-CN" altLang="en-US" sz="2900" b="1" kern="1200" dirty="0">
              <a:solidFill>
                <a:sysClr val="window" lastClr="FFFFFF"/>
              </a:solidFill>
              <a:latin typeface="Arial"/>
              <a:ea typeface="宋体"/>
              <a:cs typeface="+mn-cs"/>
            </a:rPr>
            <a:t>数据故事的认知</a:t>
          </a:r>
        </a:p>
      </dsp:txBody>
      <dsp:txXfrm>
        <a:off x="4660233" y="1433658"/>
        <a:ext cx="2159815" cy="1311270"/>
      </dsp:txXfrm>
    </dsp:sp>
    <dsp:sp modelId="{74F2A69C-0462-4E84-8F17-0BF92A02E079}">
      <dsp:nvSpPr>
        <dsp:cNvPr id="0" name=""/>
        <dsp:cNvSpPr/>
      </dsp:nvSpPr>
      <dsp:spPr>
        <a:xfrm>
          <a:off x="5160361" y="208929"/>
          <a:ext cx="1159558" cy="1159558"/>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2000" r="-22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AF0414BF-B623-49E0-8D2E-E64753E53627}">
      <dsp:nvSpPr>
        <dsp:cNvPr id="0" name=""/>
        <dsp:cNvSpPr/>
      </dsp:nvSpPr>
      <dsp:spPr>
        <a:xfrm>
          <a:off x="6930224" y="0"/>
          <a:ext cx="2241407" cy="3482157"/>
        </a:xfrm>
        <a:prstGeom prst="roundRect">
          <a:avLst>
            <a:gd name="adj" fmla="val 10000"/>
          </a:avLst>
        </a:prstGeom>
        <a:gradFill rotWithShape="0">
          <a:gsLst>
            <a:gs pos="0">
              <a:srgbClr val="4472C4">
                <a:hueOff val="-7353344"/>
                <a:satOff val="-10228"/>
                <a:lumOff val="-3922"/>
                <a:alphaOff val="0"/>
                <a:shade val="47500"/>
                <a:satMod val="137000"/>
              </a:srgbClr>
            </a:gs>
            <a:gs pos="55000">
              <a:srgbClr val="4472C4">
                <a:hueOff val="-7353344"/>
                <a:satOff val="-10228"/>
                <a:lumOff val="-3922"/>
                <a:alphaOff val="0"/>
                <a:shade val="69000"/>
                <a:satMod val="137000"/>
              </a:srgbClr>
            </a:gs>
            <a:gs pos="100000">
              <a:srgbClr val="4472C4">
                <a:hueOff val="-7353344"/>
                <a:satOff val="-10228"/>
                <a:lumOff val="-3922"/>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rtl="0">
            <a:lnSpc>
              <a:spcPct val="90000"/>
            </a:lnSpc>
            <a:spcBef>
              <a:spcPct val="0"/>
            </a:spcBef>
            <a:spcAft>
              <a:spcPct val="35000"/>
            </a:spcAft>
            <a:buNone/>
          </a:pPr>
          <a:r>
            <a:rPr lang="zh-CN" altLang="en-US" sz="2900" b="1" kern="1200" dirty="0">
              <a:solidFill>
                <a:sysClr val="window" lastClr="FFFFFF"/>
              </a:solidFill>
              <a:latin typeface="Arial"/>
              <a:ea typeface="宋体"/>
              <a:cs typeface="+mn-cs"/>
            </a:rPr>
            <a:t>数据故事的应用</a:t>
          </a:r>
        </a:p>
      </dsp:txBody>
      <dsp:txXfrm>
        <a:off x="6971020" y="1433658"/>
        <a:ext cx="2159815" cy="1311270"/>
      </dsp:txXfrm>
    </dsp:sp>
    <dsp:sp modelId="{A257C0E1-4DE2-43C1-8B1C-2D7B2DCD3EEF}">
      <dsp:nvSpPr>
        <dsp:cNvPr id="0" name=""/>
        <dsp:cNvSpPr/>
      </dsp:nvSpPr>
      <dsp:spPr>
        <a:xfrm>
          <a:off x="7469010" y="208929"/>
          <a:ext cx="1159558" cy="1159558"/>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4000" r="-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D83DDF26-F72B-4630-BEBC-5198B5124E96}">
      <dsp:nvSpPr>
        <dsp:cNvPr id="0" name=""/>
        <dsp:cNvSpPr/>
      </dsp:nvSpPr>
      <dsp:spPr>
        <a:xfrm>
          <a:off x="366865" y="2785725"/>
          <a:ext cx="8437901" cy="522323"/>
        </a:xfrm>
        <a:prstGeom prst="leftRightArrow">
          <a:avLst/>
        </a:prstGeom>
        <a:gradFill rotWithShape="0">
          <a:gsLst>
            <a:gs pos="0">
              <a:srgbClr val="4472C4">
                <a:tint val="40000"/>
                <a:hueOff val="0"/>
                <a:satOff val="0"/>
                <a:lumOff val="0"/>
                <a:alphaOff val="0"/>
                <a:shade val="47500"/>
                <a:satMod val="137000"/>
              </a:srgbClr>
            </a:gs>
            <a:gs pos="55000">
              <a:srgbClr val="4472C4">
                <a:tint val="40000"/>
                <a:hueOff val="0"/>
                <a:satOff val="0"/>
                <a:lumOff val="0"/>
                <a:alphaOff val="0"/>
                <a:shade val="69000"/>
                <a:satMod val="137000"/>
              </a:srgbClr>
            </a:gs>
            <a:gs pos="100000">
              <a:srgbClr val="4472C4">
                <a:tint val="40000"/>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928A4-A0C3-4866-80C2-F1DC8D196B6A}">
      <dsp:nvSpPr>
        <dsp:cNvPr id="0" name=""/>
        <dsp:cNvSpPr/>
      </dsp:nvSpPr>
      <dsp:spPr bwMode="white">
        <a:xfrm>
          <a:off x="0" y="34820"/>
          <a:ext cx="9289032" cy="730079"/>
        </a:xfrm>
        <a:prstGeom prst="roundRect">
          <a:avLst/>
        </a:prstGeom>
        <a:solidFill>
          <a:schemeClr val="accent1">
            <a:lumMod val="75000"/>
          </a:schemeClr>
        </a:solidFill>
        <a:ln w="48000" cap="flat" cmpd="thickThin" algn="ctr">
          <a:noFill/>
          <a:prstDash val="solid"/>
          <a:miter lim="800000"/>
        </a:ln>
        <a:effectLst>
          <a:outerShdw blurRad="44450" dist="27940" dir="5400000" algn="ctr" rotWithShape="0">
            <a:srgbClr val="000000">
              <a:alpha val="32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100000"/>
            </a:lnSpc>
            <a:spcBef>
              <a:spcPct val="0"/>
            </a:spcBef>
            <a:spcAft>
              <a:spcPct val="35000"/>
            </a:spcAft>
            <a:buNone/>
          </a:pPr>
          <a:r>
            <a:rPr lang="zh-CN" altLang="en-US" sz="1600" b="1" kern="1200" dirty="0">
              <a:solidFill>
                <a:sysClr val="window" lastClr="FFFFFF"/>
              </a:solidFill>
              <a:latin typeface="Arial"/>
              <a:ea typeface="宋体"/>
              <a:cs typeface="+mn-cs"/>
            </a:rPr>
            <a:t>（</a:t>
          </a:r>
          <a:r>
            <a:rPr lang="en-US" sz="1600" b="1" kern="1200" dirty="0">
              <a:solidFill>
                <a:sysClr val="window" lastClr="FFFFFF"/>
              </a:solidFill>
              <a:latin typeface="Arial"/>
              <a:ea typeface="宋体"/>
              <a:cs typeface="+mn-cs"/>
            </a:rPr>
            <a:t>1</a:t>
          </a:r>
          <a:r>
            <a:rPr lang="zh-CN" altLang="en-US" sz="1600" b="1" kern="1200" dirty="0">
              <a:solidFill>
                <a:sysClr val="window" lastClr="FFFFFF"/>
              </a:solidFill>
              <a:latin typeface="Arial"/>
              <a:ea typeface="宋体"/>
              <a:cs typeface="+mn-cs"/>
            </a:rPr>
            <a:t>）数据驱动型故事化（</a:t>
          </a:r>
          <a:r>
            <a:rPr lang="en-US" sz="1600" b="1" kern="1200" dirty="0">
              <a:solidFill>
                <a:sysClr val="window" lastClr="FFFFFF"/>
              </a:solidFill>
              <a:latin typeface="Arial"/>
              <a:ea typeface="宋体"/>
              <a:cs typeface="+mn-cs"/>
            </a:rPr>
            <a:t>Data-Driven Storytelling</a:t>
          </a:r>
          <a:r>
            <a:rPr lang="zh-CN" altLang="en-US" sz="1600" b="1" kern="1200" dirty="0">
              <a:solidFill>
                <a:sysClr val="window" lastClr="FFFFFF"/>
              </a:solidFill>
              <a:latin typeface="Arial"/>
              <a:ea typeface="宋体"/>
              <a:cs typeface="+mn-cs"/>
            </a:rPr>
            <a:t>）</a:t>
          </a:r>
          <a:r>
            <a:rPr lang="zh-CN" altLang="en-US" sz="1600" kern="1200" dirty="0">
              <a:solidFill>
                <a:sysClr val="window" lastClr="FFFFFF"/>
              </a:solidFill>
              <a:latin typeface="Arial"/>
              <a:ea typeface="宋体"/>
              <a:cs typeface="+mn-cs"/>
            </a:rPr>
            <a:t>强调的是故事叙述的一种形式，区别于模型驱动和目标驱动的叙述方式；</a:t>
          </a:r>
        </a:p>
      </dsp:txBody>
      <dsp:txXfrm>
        <a:off x="35640" y="70460"/>
        <a:ext cx="9217752" cy="658799"/>
      </dsp:txXfrm>
    </dsp:sp>
    <dsp:sp modelId="{559667EB-D73A-492D-98C5-E0F938A6613D}">
      <dsp:nvSpPr>
        <dsp:cNvPr id="0" name=""/>
        <dsp:cNvSpPr/>
      </dsp:nvSpPr>
      <dsp:spPr bwMode="white">
        <a:xfrm>
          <a:off x="0" y="810980"/>
          <a:ext cx="9289032" cy="730079"/>
        </a:xfrm>
        <a:prstGeom prst="roundRect">
          <a:avLst/>
        </a:prstGeom>
        <a:solidFill>
          <a:srgbClr val="4472C4">
            <a:hueOff val="-1470669"/>
            <a:satOff val="-2046"/>
            <a:lumOff val="-784"/>
            <a:alphaOff val="0"/>
          </a:srgbClr>
        </a:solidFill>
        <a:ln w="48000" cap="flat" cmpd="thickThin" algn="ctr">
          <a:noFill/>
          <a:prstDash val="solid"/>
          <a:miter lim="800000"/>
        </a:ln>
        <a:effectLst>
          <a:outerShdw blurRad="44450" dist="27940" dir="5400000" algn="ctr" rotWithShape="0">
            <a:srgbClr val="000000">
              <a:alpha val="32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zh-CN" altLang="en-US" sz="1600" b="1" kern="1200" dirty="0">
              <a:solidFill>
                <a:sysClr val="window" lastClr="FFFFFF"/>
              </a:solidFill>
              <a:latin typeface="Arial"/>
              <a:ea typeface="宋体"/>
              <a:cs typeface="+mn-cs"/>
            </a:rPr>
            <a:t>（</a:t>
          </a:r>
          <a:r>
            <a:rPr lang="en-US" sz="1600" b="1" kern="1200" dirty="0">
              <a:solidFill>
                <a:sysClr val="window" lastClr="FFFFFF"/>
              </a:solidFill>
              <a:latin typeface="Arial"/>
              <a:ea typeface="宋体"/>
              <a:cs typeface="+mn-cs"/>
            </a:rPr>
            <a:t>2</a:t>
          </a:r>
          <a:r>
            <a:rPr lang="zh-CN" altLang="en-US" sz="1600" b="1" kern="1200" dirty="0">
              <a:solidFill>
                <a:sysClr val="window" lastClr="FFFFFF"/>
              </a:solidFill>
              <a:latin typeface="Arial"/>
              <a:ea typeface="宋体"/>
              <a:cs typeface="+mn-cs"/>
            </a:rPr>
            <a:t>）可视故事化（</a:t>
          </a:r>
          <a:r>
            <a:rPr lang="en-US" sz="1600" b="1" kern="1200" dirty="0">
              <a:solidFill>
                <a:sysClr val="window" lastClr="FFFFFF"/>
              </a:solidFill>
              <a:latin typeface="Arial"/>
              <a:ea typeface="宋体"/>
              <a:cs typeface="+mn-cs"/>
            </a:rPr>
            <a:t>Visual Storytelling</a:t>
          </a:r>
          <a:r>
            <a:rPr lang="zh-CN" altLang="en-US" sz="1600" b="1" kern="1200" dirty="0">
              <a:solidFill>
                <a:sysClr val="window" lastClr="FFFFFF"/>
              </a:solidFill>
              <a:latin typeface="Arial"/>
              <a:ea typeface="宋体"/>
              <a:cs typeface="+mn-cs"/>
            </a:rPr>
            <a:t>）</a:t>
          </a:r>
          <a:r>
            <a:rPr lang="zh-CN" altLang="en-US" sz="1600" kern="1200" dirty="0">
              <a:solidFill>
                <a:sysClr val="window" lastClr="FFFFFF"/>
              </a:solidFill>
              <a:latin typeface="Arial"/>
              <a:ea typeface="宋体"/>
              <a:cs typeface="+mn-cs"/>
            </a:rPr>
            <a:t>主要强调的是故事叙述中可视化呈现的重要性；</a:t>
          </a:r>
        </a:p>
      </dsp:txBody>
      <dsp:txXfrm>
        <a:off x="35640" y="846620"/>
        <a:ext cx="9217752" cy="658799"/>
      </dsp:txXfrm>
    </dsp:sp>
    <dsp:sp modelId="{7BEDFBA9-37E4-4953-A7C6-AEF44769C4D2}">
      <dsp:nvSpPr>
        <dsp:cNvPr id="0" name=""/>
        <dsp:cNvSpPr/>
      </dsp:nvSpPr>
      <dsp:spPr bwMode="white">
        <a:xfrm>
          <a:off x="0" y="1587140"/>
          <a:ext cx="9289032" cy="730079"/>
        </a:xfrm>
        <a:prstGeom prst="roundRect">
          <a:avLst/>
        </a:prstGeom>
        <a:solidFill>
          <a:srgbClr val="4472C4">
            <a:hueOff val="-2941338"/>
            <a:satOff val="-4091"/>
            <a:lumOff val="-1569"/>
            <a:alphaOff val="0"/>
          </a:srgbClr>
        </a:solidFill>
        <a:ln w="48000" cap="flat" cmpd="thickThin" algn="ctr">
          <a:noFill/>
          <a:prstDash val="solid"/>
          <a:miter lim="800000"/>
        </a:ln>
        <a:effectLst>
          <a:outerShdw blurRad="44450" dist="27940" dir="5400000" algn="ctr" rotWithShape="0">
            <a:srgbClr val="000000">
              <a:alpha val="32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zh-CN" altLang="en-US" sz="1600" b="1" kern="1200" dirty="0">
              <a:solidFill>
                <a:sysClr val="window" lastClr="FFFFFF"/>
              </a:solidFill>
              <a:latin typeface="Arial"/>
              <a:ea typeface="宋体"/>
              <a:cs typeface="+mn-cs"/>
            </a:rPr>
            <a:t>（</a:t>
          </a:r>
          <a:r>
            <a:rPr lang="en-US" sz="1600" b="1" kern="1200" dirty="0">
              <a:solidFill>
                <a:sysClr val="window" lastClr="FFFFFF"/>
              </a:solidFill>
              <a:latin typeface="Arial"/>
              <a:ea typeface="宋体"/>
              <a:cs typeface="+mn-cs"/>
            </a:rPr>
            <a:t>3</a:t>
          </a:r>
          <a:r>
            <a:rPr lang="zh-CN" altLang="en-US" sz="1600" b="1" kern="1200" dirty="0">
              <a:solidFill>
                <a:sysClr val="window" lastClr="FFFFFF"/>
              </a:solidFill>
              <a:latin typeface="Arial"/>
              <a:ea typeface="宋体"/>
              <a:cs typeface="+mn-cs"/>
            </a:rPr>
            <a:t>）分析型故事化（</a:t>
          </a:r>
          <a:r>
            <a:rPr lang="en-US" sz="1600" b="1" kern="1200" dirty="0">
              <a:solidFill>
                <a:sysClr val="window" lastClr="FFFFFF"/>
              </a:solidFill>
              <a:latin typeface="Arial"/>
              <a:ea typeface="宋体"/>
              <a:cs typeface="+mn-cs"/>
            </a:rPr>
            <a:t>Analytical Storytelling</a:t>
          </a:r>
          <a:r>
            <a:rPr lang="zh-CN" altLang="en-US" sz="1600" b="1" kern="1200" dirty="0">
              <a:solidFill>
                <a:sysClr val="window" lastClr="FFFFFF"/>
              </a:solidFill>
              <a:latin typeface="Arial"/>
              <a:ea typeface="宋体"/>
              <a:cs typeface="+mn-cs"/>
            </a:rPr>
            <a:t>）</a:t>
          </a:r>
          <a:r>
            <a:rPr lang="zh-CN" altLang="en-US" sz="1600" kern="1200" dirty="0">
              <a:solidFill>
                <a:sysClr val="window" lastClr="FFFFFF"/>
              </a:solidFill>
              <a:latin typeface="Arial"/>
              <a:ea typeface="宋体"/>
              <a:cs typeface="+mn-cs"/>
            </a:rPr>
            <a:t>主要强调的是数据分析在数据故事化中的重要地位；</a:t>
          </a:r>
        </a:p>
      </dsp:txBody>
      <dsp:txXfrm>
        <a:off x="35640" y="1622780"/>
        <a:ext cx="9217752" cy="658799"/>
      </dsp:txXfrm>
    </dsp:sp>
    <dsp:sp modelId="{044EB186-B886-4E2F-A77E-3D95AAE1901D}">
      <dsp:nvSpPr>
        <dsp:cNvPr id="0" name=""/>
        <dsp:cNvSpPr/>
      </dsp:nvSpPr>
      <dsp:spPr bwMode="white">
        <a:xfrm>
          <a:off x="0" y="2363300"/>
          <a:ext cx="9289032" cy="730079"/>
        </a:xfrm>
        <a:prstGeom prst="roundRect">
          <a:avLst/>
        </a:prstGeom>
        <a:solidFill>
          <a:srgbClr val="4472C4">
            <a:hueOff val="-4412007"/>
            <a:satOff val="-6137"/>
            <a:lumOff val="-2353"/>
            <a:alphaOff val="0"/>
          </a:srgbClr>
        </a:solidFill>
        <a:ln w="48000" cap="flat" cmpd="thickThin" algn="ctr">
          <a:noFill/>
          <a:prstDash val="solid"/>
          <a:miter lim="800000"/>
        </a:ln>
        <a:effectLst>
          <a:outerShdw blurRad="44450" dist="27940" dir="5400000" algn="ctr" rotWithShape="0">
            <a:srgbClr val="000000">
              <a:alpha val="32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zh-CN" altLang="en-US" sz="1600" b="1" kern="1200" dirty="0">
              <a:solidFill>
                <a:sysClr val="window" lastClr="FFFFFF"/>
              </a:solidFill>
              <a:latin typeface="Arial"/>
              <a:ea typeface="宋体"/>
              <a:cs typeface="+mn-cs"/>
            </a:rPr>
            <a:t>（</a:t>
          </a:r>
          <a:r>
            <a:rPr lang="en-US" sz="1600" b="1" kern="1200" dirty="0">
              <a:solidFill>
                <a:sysClr val="window" lastClr="FFFFFF"/>
              </a:solidFill>
              <a:latin typeface="Arial"/>
              <a:ea typeface="宋体"/>
              <a:cs typeface="+mn-cs"/>
            </a:rPr>
            <a:t>4</a:t>
          </a:r>
          <a:r>
            <a:rPr lang="zh-CN" altLang="en-US" sz="1600" b="1" kern="1200" dirty="0">
              <a:solidFill>
                <a:sysClr val="window" lastClr="FFFFFF"/>
              </a:solidFill>
              <a:latin typeface="Arial"/>
              <a:ea typeface="宋体"/>
              <a:cs typeface="+mn-cs"/>
            </a:rPr>
            <a:t>）交互式故事化（</a:t>
          </a:r>
          <a:r>
            <a:rPr lang="en-US" sz="1600" b="1" kern="1200" dirty="0">
              <a:solidFill>
                <a:sysClr val="window" lastClr="FFFFFF"/>
              </a:solidFill>
              <a:latin typeface="Arial"/>
              <a:ea typeface="宋体"/>
              <a:cs typeface="+mn-cs"/>
            </a:rPr>
            <a:t>Interactive Storytelling</a:t>
          </a:r>
          <a:r>
            <a:rPr lang="zh-CN" altLang="en-US" sz="1600" b="1" kern="1200" dirty="0">
              <a:solidFill>
                <a:sysClr val="window" lastClr="FFFFFF"/>
              </a:solidFill>
              <a:latin typeface="Arial"/>
              <a:ea typeface="宋体"/>
              <a:cs typeface="+mn-cs"/>
            </a:rPr>
            <a:t>）</a:t>
          </a:r>
          <a:r>
            <a:rPr lang="zh-CN" altLang="en-US" sz="1600" kern="1200" dirty="0">
              <a:solidFill>
                <a:sysClr val="window" lastClr="FFFFFF"/>
              </a:solidFill>
              <a:latin typeface="Arial"/>
              <a:ea typeface="宋体"/>
              <a:cs typeface="+mn-cs"/>
            </a:rPr>
            <a:t>主要强调的是受众交互在数据可视化中的重要地位，数据可视化是一个交互式创造过程；</a:t>
          </a:r>
        </a:p>
      </dsp:txBody>
      <dsp:txXfrm>
        <a:off x="35640" y="2398940"/>
        <a:ext cx="9217752" cy="658799"/>
      </dsp:txXfrm>
    </dsp:sp>
    <dsp:sp modelId="{5B9DF7A7-A516-4935-AEB3-E05CF82EA6DE}">
      <dsp:nvSpPr>
        <dsp:cNvPr id="0" name=""/>
        <dsp:cNvSpPr/>
      </dsp:nvSpPr>
      <dsp:spPr bwMode="white">
        <a:xfrm>
          <a:off x="0" y="3139460"/>
          <a:ext cx="9289032" cy="730079"/>
        </a:xfrm>
        <a:prstGeom prst="roundRect">
          <a:avLst/>
        </a:prstGeom>
        <a:solidFill>
          <a:srgbClr val="4472C4">
            <a:hueOff val="-5882676"/>
            <a:satOff val="-8182"/>
            <a:lumOff val="-3138"/>
            <a:alphaOff val="0"/>
          </a:srgbClr>
        </a:solidFill>
        <a:ln w="48000" cap="flat" cmpd="thickThin" algn="ctr">
          <a:noFill/>
          <a:prstDash val="solid"/>
          <a:miter lim="800000"/>
        </a:ln>
        <a:effectLst>
          <a:outerShdw blurRad="44450" dist="27940" dir="5400000" algn="ctr" rotWithShape="0">
            <a:srgbClr val="000000">
              <a:alpha val="32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zh-CN" altLang="en-US" sz="1600" b="1" kern="1200" dirty="0">
              <a:solidFill>
                <a:sysClr val="window" lastClr="FFFFFF"/>
              </a:solidFill>
              <a:latin typeface="Arial"/>
              <a:ea typeface="宋体"/>
              <a:cs typeface="+mn-cs"/>
            </a:rPr>
            <a:t>（</a:t>
          </a:r>
          <a:r>
            <a:rPr lang="en-US" sz="1600" b="1" kern="1200" dirty="0">
              <a:solidFill>
                <a:sysClr val="window" lastClr="FFFFFF"/>
              </a:solidFill>
              <a:latin typeface="Arial"/>
              <a:ea typeface="宋体"/>
              <a:cs typeface="+mn-cs"/>
            </a:rPr>
            <a:t>5</a:t>
          </a:r>
          <a:r>
            <a:rPr lang="zh-CN" altLang="en-US" sz="1600" b="1" kern="1200" dirty="0">
              <a:solidFill>
                <a:sysClr val="window" lastClr="FFFFFF"/>
              </a:solidFill>
              <a:latin typeface="Arial"/>
              <a:ea typeface="宋体"/>
              <a:cs typeface="+mn-cs"/>
            </a:rPr>
            <a:t>）用数据讲故事（</a:t>
          </a:r>
          <a:r>
            <a:rPr lang="en-US" sz="1600" b="1" kern="1200" dirty="0">
              <a:solidFill>
                <a:sysClr val="window" lastClr="FFFFFF"/>
              </a:solidFill>
              <a:latin typeface="Arial"/>
              <a:ea typeface="宋体"/>
              <a:cs typeface="+mn-cs"/>
            </a:rPr>
            <a:t>Storytelling with data</a:t>
          </a:r>
          <a:r>
            <a:rPr lang="zh-CN" altLang="en-US" sz="1600" b="1" kern="1200" dirty="0">
              <a:solidFill>
                <a:sysClr val="window" lastClr="FFFFFF"/>
              </a:solidFill>
              <a:latin typeface="Arial"/>
              <a:ea typeface="宋体"/>
              <a:cs typeface="+mn-cs"/>
            </a:rPr>
            <a:t>）</a:t>
          </a:r>
          <a:r>
            <a:rPr lang="zh-CN" altLang="en-US" sz="1600" kern="1200" dirty="0">
              <a:solidFill>
                <a:sysClr val="window" lastClr="FFFFFF"/>
              </a:solidFill>
              <a:latin typeface="Arial"/>
              <a:ea typeface="宋体"/>
              <a:cs typeface="+mn-cs"/>
            </a:rPr>
            <a:t>主要强调的是故事的客观性，突出故事要有依据或凭证，避免故事变成过于主观性；</a:t>
          </a:r>
        </a:p>
      </dsp:txBody>
      <dsp:txXfrm>
        <a:off x="35640" y="3175100"/>
        <a:ext cx="9217752" cy="658799"/>
      </dsp:txXfrm>
    </dsp:sp>
    <dsp:sp modelId="{1156A7F9-9B1E-471F-8E52-6ECE4DED0794}">
      <dsp:nvSpPr>
        <dsp:cNvPr id="0" name=""/>
        <dsp:cNvSpPr/>
      </dsp:nvSpPr>
      <dsp:spPr bwMode="white">
        <a:xfrm>
          <a:off x="0" y="3915620"/>
          <a:ext cx="9289032" cy="730079"/>
        </a:xfrm>
        <a:prstGeom prst="roundRect">
          <a:avLst/>
        </a:prstGeom>
        <a:solidFill>
          <a:srgbClr val="4472C4">
            <a:hueOff val="-7353344"/>
            <a:satOff val="-10228"/>
            <a:lumOff val="-3922"/>
            <a:alphaOff val="0"/>
          </a:srgbClr>
        </a:solidFill>
        <a:ln w="48000" cap="flat" cmpd="thickThin" algn="ctr">
          <a:noFill/>
          <a:prstDash val="solid"/>
          <a:miter lim="800000"/>
        </a:ln>
        <a:effectLst>
          <a:outerShdw blurRad="44450" dist="27940" dir="5400000" algn="ctr" rotWithShape="0">
            <a:srgbClr val="000000">
              <a:alpha val="32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zh-CN" altLang="en-US" sz="1600" b="1" kern="1200" dirty="0">
              <a:solidFill>
                <a:sysClr val="window" lastClr="FFFFFF"/>
              </a:solidFill>
              <a:latin typeface="Arial"/>
              <a:ea typeface="宋体"/>
              <a:cs typeface="+mn-cs"/>
            </a:rPr>
            <a:t>（</a:t>
          </a:r>
          <a:r>
            <a:rPr lang="en-US" sz="1600" b="1" kern="1200" dirty="0">
              <a:solidFill>
                <a:sysClr val="window" lastClr="FFFFFF"/>
              </a:solidFill>
              <a:latin typeface="Arial"/>
              <a:ea typeface="宋体"/>
              <a:cs typeface="+mn-cs"/>
            </a:rPr>
            <a:t>6</a:t>
          </a:r>
          <a:r>
            <a:rPr lang="zh-CN" altLang="en-US" sz="1600" b="1" kern="1200" dirty="0">
              <a:solidFill>
                <a:sysClr val="window" lastClr="FFFFFF"/>
              </a:solidFill>
              <a:latin typeface="Arial"/>
              <a:ea typeface="宋体"/>
              <a:cs typeface="+mn-cs"/>
            </a:rPr>
            <a:t>）数字化故事化（</a:t>
          </a:r>
          <a:r>
            <a:rPr lang="en-US" sz="1600" b="1" kern="1200" dirty="0">
              <a:solidFill>
                <a:sysClr val="window" lastClr="FFFFFF"/>
              </a:solidFill>
              <a:latin typeface="Arial"/>
              <a:ea typeface="宋体"/>
              <a:cs typeface="+mn-cs"/>
            </a:rPr>
            <a:t>Digital Storytelling</a:t>
          </a:r>
          <a:r>
            <a:rPr lang="zh-CN" altLang="en-US" sz="1600" b="1" kern="1200" dirty="0">
              <a:solidFill>
                <a:sysClr val="window" lastClr="FFFFFF"/>
              </a:solidFill>
              <a:latin typeface="Arial"/>
              <a:ea typeface="宋体"/>
              <a:cs typeface="+mn-cs"/>
            </a:rPr>
            <a:t>）</a:t>
          </a:r>
          <a:r>
            <a:rPr lang="zh-CN" altLang="en-US" sz="1600" kern="1200" dirty="0">
              <a:solidFill>
                <a:sysClr val="window" lastClr="FFFFFF"/>
              </a:solidFill>
              <a:latin typeface="Arial"/>
              <a:ea typeface="宋体"/>
              <a:cs typeface="+mn-cs"/>
            </a:rPr>
            <a:t>主要研究是故事化过程中采用数字化技术，如数字游戏、互动电视、智能玩具、互联网及无线网等进行故事叙述和呈现。</a:t>
          </a:r>
        </a:p>
      </dsp:txBody>
      <dsp:txXfrm>
        <a:off x="35640" y="3951260"/>
        <a:ext cx="9217752" cy="6587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928A4-A0C3-4866-80C2-F1DC8D196B6A}">
      <dsp:nvSpPr>
        <dsp:cNvPr id="0" name=""/>
        <dsp:cNvSpPr/>
      </dsp:nvSpPr>
      <dsp:spPr bwMode="white">
        <a:xfrm>
          <a:off x="0" y="178370"/>
          <a:ext cx="9289032" cy="1044225"/>
        </a:xfrm>
        <a:prstGeom prst="roundRect">
          <a:avLst/>
        </a:prstGeom>
        <a:solidFill>
          <a:schemeClr val="accent1">
            <a:lumMod val="75000"/>
          </a:schemeClr>
        </a:solidFill>
        <a:ln w="48000" cap="flat" cmpd="thickThin"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altLang="en-US" sz="1700" b="1" kern="1200" dirty="0">
              <a:solidFill>
                <a:sysClr val="window" lastClr="FFFFFF"/>
              </a:solidFill>
              <a:latin typeface="华文中宋" panose="02010600040101010101" pitchFamily="2" charset="-122"/>
              <a:ea typeface="华文中宋" panose="02010600040101010101" pitchFamily="2" charset="-122"/>
              <a:cs typeface="+mn-cs"/>
            </a:rPr>
            <a:t>可视故事化</a:t>
          </a:r>
          <a:r>
            <a:rPr lang="zh-CN" altLang="en-US" sz="1700" b="1" kern="1200" dirty="0">
              <a:solidFill>
                <a:sysClr val="window" lastClr="FFFFFF"/>
              </a:solidFill>
              <a:latin typeface="Arial"/>
              <a:ea typeface="宋体"/>
              <a:cs typeface="+mn-cs"/>
            </a:rPr>
            <a:t>。该数据故事主要采用了可视化方式讲故事，是可视故事化的案例。</a:t>
          </a:r>
          <a:endParaRPr lang="zh-CN" altLang="en-US" sz="1700" kern="1200" dirty="0">
            <a:solidFill>
              <a:sysClr val="window" lastClr="FFFFFF"/>
            </a:solidFill>
            <a:latin typeface="Arial"/>
            <a:ea typeface="宋体"/>
            <a:cs typeface="+mn-cs"/>
          </a:endParaRPr>
        </a:p>
      </dsp:txBody>
      <dsp:txXfrm>
        <a:off x="50975" y="229345"/>
        <a:ext cx="9187082" cy="942275"/>
      </dsp:txXfrm>
    </dsp:sp>
    <dsp:sp modelId="{559667EB-D73A-492D-98C5-E0F938A6613D}">
      <dsp:nvSpPr>
        <dsp:cNvPr id="0" name=""/>
        <dsp:cNvSpPr/>
      </dsp:nvSpPr>
      <dsp:spPr bwMode="white">
        <a:xfrm>
          <a:off x="0" y="1271555"/>
          <a:ext cx="9289032" cy="1044225"/>
        </a:xfrm>
        <a:prstGeom prst="roundRect">
          <a:avLst/>
        </a:prstGeom>
        <a:solidFill>
          <a:srgbClr val="4472C4">
            <a:hueOff val="-2451115"/>
            <a:satOff val="-3409"/>
            <a:lumOff val="-1307"/>
            <a:alphaOff val="0"/>
          </a:srgbClr>
        </a:solidFill>
        <a:ln w="48000" cap="flat" cmpd="thickThin"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altLang="en-US" sz="1700" b="1" kern="1200" dirty="0">
              <a:solidFill>
                <a:sysClr val="window" lastClr="FFFFFF"/>
              </a:solidFill>
              <a:latin typeface="华文中宋" panose="02010600040101010101" pitchFamily="2" charset="-122"/>
              <a:ea typeface="华文中宋" panose="02010600040101010101" pitchFamily="2" charset="-122"/>
              <a:cs typeface="+mn-cs"/>
            </a:rPr>
            <a:t>简单有效</a:t>
          </a:r>
          <a:r>
            <a:rPr lang="zh-CN" altLang="en-US" sz="1700" b="1" kern="1200" dirty="0">
              <a:solidFill>
                <a:sysClr val="window" lastClr="FFFFFF"/>
              </a:solidFill>
              <a:latin typeface="Arial"/>
              <a:ea typeface="宋体"/>
              <a:cs typeface="+mn-cs"/>
            </a:rPr>
            <a:t>。符合故事的篇幅较短的特点。</a:t>
          </a:r>
          <a:endParaRPr lang="zh-CN" altLang="en-US" sz="1700" kern="1200" dirty="0">
            <a:solidFill>
              <a:sysClr val="window" lastClr="FFFFFF"/>
            </a:solidFill>
            <a:latin typeface="Arial"/>
            <a:ea typeface="宋体"/>
            <a:cs typeface="+mn-cs"/>
          </a:endParaRPr>
        </a:p>
      </dsp:txBody>
      <dsp:txXfrm>
        <a:off x="50975" y="1322530"/>
        <a:ext cx="9187082" cy="942275"/>
      </dsp:txXfrm>
    </dsp:sp>
    <dsp:sp modelId="{7BEDFBA9-37E4-4953-A7C6-AEF44769C4D2}">
      <dsp:nvSpPr>
        <dsp:cNvPr id="0" name=""/>
        <dsp:cNvSpPr/>
      </dsp:nvSpPr>
      <dsp:spPr bwMode="white">
        <a:xfrm>
          <a:off x="0" y="2364740"/>
          <a:ext cx="9289032" cy="1044225"/>
        </a:xfrm>
        <a:prstGeom prst="roundRect">
          <a:avLst/>
        </a:prstGeom>
        <a:solidFill>
          <a:schemeClr val="accent1"/>
        </a:solidFill>
        <a:ln w="48000" cap="flat" cmpd="thickThin"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altLang="en-US" sz="1700" b="1" kern="1200" dirty="0">
              <a:solidFill>
                <a:sysClr val="window" lastClr="FFFFFF"/>
              </a:solidFill>
              <a:latin typeface="华文中宋" panose="02010600040101010101" pitchFamily="2" charset="-122"/>
              <a:ea typeface="华文中宋" panose="02010600040101010101" pitchFamily="2" charset="-122"/>
              <a:cs typeface="+mn-cs"/>
            </a:rPr>
            <a:t>客观真实</a:t>
          </a:r>
          <a:r>
            <a:rPr lang="zh-CN" altLang="en-US" sz="1700" b="1" kern="1200" dirty="0">
              <a:solidFill>
                <a:sysClr val="window" lastClr="FFFFFF"/>
              </a:solidFill>
              <a:latin typeface="Arial"/>
              <a:ea typeface="宋体"/>
              <a:cs typeface="+mn-cs"/>
            </a:rPr>
            <a:t>。该数据故事坚持用数据说话的理念，体现了数据故事的客观性。其故事内容并不是在简单的数据采集和原始数据的基础上进行的，而是以原始数据的分析和洞察为基础进行，如牛仔裤的价格组成、二手牛仔裤的销售及非洲国家的二手牛仔裤市场数据均需要进行数据分析。</a:t>
          </a:r>
          <a:endParaRPr lang="zh-CN" altLang="en-US" sz="1700" kern="1200" dirty="0">
            <a:solidFill>
              <a:sysClr val="window" lastClr="FFFFFF"/>
            </a:solidFill>
            <a:latin typeface="Arial"/>
            <a:ea typeface="宋体"/>
            <a:cs typeface="+mn-cs"/>
          </a:endParaRPr>
        </a:p>
      </dsp:txBody>
      <dsp:txXfrm>
        <a:off x="50975" y="2415715"/>
        <a:ext cx="9187082" cy="942275"/>
      </dsp:txXfrm>
    </dsp:sp>
    <dsp:sp modelId="{044EB186-B886-4E2F-A77E-3D95AAE1901D}">
      <dsp:nvSpPr>
        <dsp:cNvPr id="0" name=""/>
        <dsp:cNvSpPr/>
      </dsp:nvSpPr>
      <dsp:spPr bwMode="white">
        <a:xfrm>
          <a:off x="0" y="3457925"/>
          <a:ext cx="9289032" cy="1044225"/>
        </a:xfrm>
        <a:prstGeom prst="roundRect">
          <a:avLst/>
        </a:prstGeom>
        <a:solidFill>
          <a:srgbClr val="4472C4">
            <a:hueOff val="-7353344"/>
            <a:satOff val="-10228"/>
            <a:lumOff val="-3922"/>
            <a:alphaOff val="0"/>
          </a:srgbClr>
        </a:solidFill>
        <a:ln w="48000" cap="flat" cmpd="thickThin"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zh-CN" altLang="en-US" sz="1700" b="1" kern="1200" dirty="0">
              <a:solidFill>
                <a:sysClr val="window" lastClr="FFFFFF"/>
              </a:solidFill>
              <a:latin typeface="华文中宋" panose="02010600040101010101" pitchFamily="2" charset="-122"/>
              <a:ea typeface="华文中宋" panose="02010600040101010101" pitchFamily="2" charset="-122"/>
              <a:cs typeface="+mn-cs"/>
            </a:rPr>
            <a:t>细节的吸引力</a:t>
          </a:r>
          <a:r>
            <a:rPr lang="zh-CN" altLang="en-US" sz="1700" b="1" kern="1200" dirty="0">
              <a:solidFill>
                <a:sysClr val="window" lastClr="FFFFFF"/>
              </a:solidFill>
              <a:latin typeface="Arial"/>
              <a:ea typeface="宋体"/>
              <a:cs typeface="+mn-cs"/>
            </a:rPr>
            <a:t>。本故事中提供了大量的引人入胜、难以忘记的细节，如</a:t>
          </a:r>
          <a:r>
            <a:rPr lang="en-US" altLang="zh-CN" sz="1700" b="1" kern="1200" dirty="0">
              <a:solidFill>
                <a:sysClr val="window" lastClr="FFFFFF"/>
              </a:solidFill>
              <a:latin typeface="Arial"/>
              <a:ea typeface="宋体"/>
              <a:cs typeface="+mn-cs"/>
            </a:rPr>
            <a:t>81%</a:t>
          </a:r>
          <a:r>
            <a:rPr lang="zh-CN" altLang="en-US" sz="1700" b="1" kern="1200" dirty="0">
              <a:solidFill>
                <a:sysClr val="window" lastClr="FFFFFF"/>
              </a:solidFill>
              <a:latin typeface="Arial"/>
              <a:ea typeface="宋体"/>
              <a:cs typeface="+mn-cs"/>
            </a:rPr>
            <a:t>的乌干达销售的牛仔裤是二手的。</a:t>
          </a:r>
          <a:endParaRPr lang="zh-CN" altLang="en-US" sz="1700" kern="1200" dirty="0">
            <a:solidFill>
              <a:sysClr val="window" lastClr="FFFFFF"/>
            </a:solidFill>
            <a:latin typeface="Arial"/>
            <a:ea typeface="宋体"/>
            <a:cs typeface="+mn-cs"/>
          </a:endParaRPr>
        </a:p>
      </dsp:txBody>
      <dsp:txXfrm>
        <a:off x="50975" y="3508900"/>
        <a:ext cx="9187082" cy="9422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stBulletLvl" val="2"/>
              <dgm:param type="txAnchorHorzCh" val="ctr"/>
              <dgm:param type="txAnchorVert" val="mid"/>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6">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10">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PictureBlocks#1">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2">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2CCD14-F93D-4123-AFB2-A7466ECF6F3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6C1AC54-C020-4132-9A30-7CB6BC4B17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F9A21FD-47A6-41E4-9DE2-485AF4E07871}"/>
              </a:ext>
            </a:extLst>
          </p:cNvPr>
          <p:cNvSpPr>
            <a:spLocks noGrp="1"/>
          </p:cNvSpPr>
          <p:nvPr>
            <p:ph type="dt" sz="half" idx="10"/>
          </p:nvPr>
        </p:nvSpPr>
        <p:spPr/>
        <p:txBody>
          <a:bodyPr/>
          <a:lstStyle/>
          <a:p>
            <a:fld id="{5E6B27F5-7295-4D8A-A20C-2CF3E045A737}" type="datetimeFigureOut">
              <a:rPr lang="zh-CN" altLang="en-US" smtClean="0"/>
              <a:t>2025/2/3</a:t>
            </a:fld>
            <a:endParaRPr lang="zh-CN" altLang="en-US"/>
          </a:p>
        </p:txBody>
      </p:sp>
      <p:sp>
        <p:nvSpPr>
          <p:cNvPr id="5" name="页脚占位符 4">
            <a:extLst>
              <a:ext uri="{FF2B5EF4-FFF2-40B4-BE49-F238E27FC236}">
                <a16:creationId xmlns:a16="http://schemas.microsoft.com/office/drawing/2014/main" id="{750D3030-3796-4957-964B-ACF14DD7A1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91643D-B798-4B6B-9836-36C55D399D7D}"/>
              </a:ext>
            </a:extLst>
          </p:cNvPr>
          <p:cNvSpPr>
            <a:spLocks noGrp="1"/>
          </p:cNvSpPr>
          <p:nvPr>
            <p:ph type="sldNum" sz="quarter" idx="12"/>
          </p:nvPr>
        </p:nvSpPr>
        <p:spPr/>
        <p:txBody>
          <a:bodyPr/>
          <a:lstStyle/>
          <a:p>
            <a:fld id="{03D5FC57-FA1B-4B02-AEF8-50BF2992F8B0}" type="slidenum">
              <a:rPr lang="zh-CN" altLang="en-US" smtClean="0"/>
              <a:t>‹#›</a:t>
            </a:fld>
            <a:endParaRPr lang="zh-CN" altLang="en-US"/>
          </a:p>
        </p:txBody>
      </p:sp>
    </p:spTree>
    <p:extLst>
      <p:ext uri="{BB962C8B-B14F-4D97-AF65-F5344CB8AC3E}">
        <p14:creationId xmlns:p14="http://schemas.microsoft.com/office/powerpoint/2010/main" val="2459843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3350E7-F69A-4AB3-8774-D5B964A575A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7DF198-4015-41C1-A433-7E2C1D6A53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21936C-5182-45C2-A0EB-5477F9DF475D}"/>
              </a:ext>
            </a:extLst>
          </p:cNvPr>
          <p:cNvSpPr>
            <a:spLocks noGrp="1"/>
          </p:cNvSpPr>
          <p:nvPr>
            <p:ph type="dt" sz="half" idx="10"/>
          </p:nvPr>
        </p:nvSpPr>
        <p:spPr/>
        <p:txBody>
          <a:bodyPr/>
          <a:lstStyle/>
          <a:p>
            <a:fld id="{5E6B27F5-7295-4D8A-A20C-2CF3E045A737}" type="datetimeFigureOut">
              <a:rPr lang="zh-CN" altLang="en-US" smtClean="0"/>
              <a:t>2025/2/3</a:t>
            </a:fld>
            <a:endParaRPr lang="zh-CN" altLang="en-US"/>
          </a:p>
        </p:txBody>
      </p:sp>
      <p:sp>
        <p:nvSpPr>
          <p:cNvPr id="5" name="页脚占位符 4">
            <a:extLst>
              <a:ext uri="{FF2B5EF4-FFF2-40B4-BE49-F238E27FC236}">
                <a16:creationId xmlns:a16="http://schemas.microsoft.com/office/drawing/2014/main" id="{D72BB85C-494A-49FB-9B97-5923926786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8D8D4A-EE99-4821-956D-15C2F2A57211}"/>
              </a:ext>
            </a:extLst>
          </p:cNvPr>
          <p:cNvSpPr>
            <a:spLocks noGrp="1"/>
          </p:cNvSpPr>
          <p:nvPr>
            <p:ph type="sldNum" sz="quarter" idx="12"/>
          </p:nvPr>
        </p:nvSpPr>
        <p:spPr/>
        <p:txBody>
          <a:bodyPr/>
          <a:lstStyle/>
          <a:p>
            <a:fld id="{03D5FC57-FA1B-4B02-AEF8-50BF2992F8B0}" type="slidenum">
              <a:rPr lang="zh-CN" altLang="en-US" smtClean="0"/>
              <a:t>‹#›</a:t>
            </a:fld>
            <a:endParaRPr lang="zh-CN" altLang="en-US"/>
          </a:p>
        </p:txBody>
      </p:sp>
    </p:spTree>
    <p:extLst>
      <p:ext uri="{BB962C8B-B14F-4D97-AF65-F5344CB8AC3E}">
        <p14:creationId xmlns:p14="http://schemas.microsoft.com/office/powerpoint/2010/main" val="729198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723CB10-83E4-4A82-8B83-87F28D11C35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742B090-D2C2-4E70-A47D-A5445CC0E4E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1E54EA-221A-41CA-A968-F76EAC82296D}"/>
              </a:ext>
            </a:extLst>
          </p:cNvPr>
          <p:cNvSpPr>
            <a:spLocks noGrp="1"/>
          </p:cNvSpPr>
          <p:nvPr>
            <p:ph type="dt" sz="half" idx="10"/>
          </p:nvPr>
        </p:nvSpPr>
        <p:spPr/>
        <p:txBody>
          <a:bodyPr/>
          <a:lstStyle/>
          <a:p>
            <a:fld id="{5E6B27F5-7295-4D8A-A20C-2CF3E045A737}" type="datetimeFigureOut">
              <a:rPr lang="zh-CN" altLang="en-US" smtClean="0"/>
              <a:t>2025/2/3</a:t>
            </a:fld>
            <a:endParaRPr lang="zh-CN" altLang="en-US"/>
          </a:p>
        </p:txBody>
      </p:sp>
      <p:sp>
        <p:nvSpPr>
          <p:cNvPr id="5" name="页脚占位符 4">
            <a:extLst>
              <a:ext uri="{FF2B5EF4-FFF2-40B4-BE49-F238E27FC236}">
                <a16:creationId xmlns:a16="http://schemas.microsoft.com/office/drawing/2014/main" id="{38420D6E-9BBA-45F3-B125-012287936A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7E699FD-F998-49D3-B253-43C3FFC9886E}"/>
              </a:ext>
            </a:extLst>
          </p:cNvPr>
          <p:cNvSpPr>
            <a:spLocks noGrp="1"/>
          </p:cNvSpPr>
          <p:nvPr>
            <p:ph type="sldNum" sz="quarter" idx="12"/>
          </p:nvPr>
        </p:nvSpPr>
        <p:spPr/>
        <p:txBody>
          <a:bodyPr/>
          <a:lstStyle/>
          <a:p>
            <a:fld id="{03D5FC57-FA1B-4B02-AEF8-50BF2992F8B0}" type="slidenum">
              <a:rPr lang="zh-CN" altLang="en-US" smtClean="0"/>
              <a:t>‹#›</a:t>
            </a:fld>
            <a:endParaRPr lang="zh-CN" altLang="en-US"/>
          </a:p>
        </p:txBody>
      </p:sp>
    </p:spTree>
    <p:extLst>
      <p:ext uri="{BB962C8B-B14F-4D97-AF65-F5344CB8AC3E}">
        <p14:creationId xmlns:p14="http://schemas.microsoft.com/office/powerpoint/2010/main" val="1625912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0D452-18DF-4CFB-85ED-E86F416CC9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C7253B-DC36-45B5-9C5D-5AC493CF3A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CC4FA44-BBF9-41BB-9D2B-F923D0AE12F3}"/>
              </a:ext>
            </a:extLst>
          </p:cNvPr>
          <p:cNvSpPr>
            <a:spLocks noGrp="1"/>
          </p:cNvSpPr>
          <p:nvPr>
            <p:ph type="dt" sz="half" idx="10"/>
          </p:nvPr>
        </p:nvSpPr>
        <p:spPr/>
        <p:txBody>
          <a:bodyPr/>
          <a:lstStyle/>
          <a:p>
            <a:fld id="{5E6B27F5-7295-4D8A-A20C-2CF3E045A737}" type="datetimeFigureOut">
              <a:rPr lang="zh-CN" altLang="en-US" smtClean="0"/>
              <a:t>2025/2/3</a:t>
            </a:fld>
            <a:endParaRPr lang="zh-CN" altLang="en-US"/>
          </a:p>
        </p:txBody>
      </p:sp>
      <p:sp>
        <p:nvSpPr>
          <p:cNvPr id="5" name="页脚占位符 4">
            <a:extLst>
              <a:ext uri="{FF2B5EF4-FFF2-40B4-BE49-F238E27FC236}">
                <a16:creationId xmlns:a16="http://schemas.microsoft.com/office/drawing/2014/main" id="{568A32AA-6B6E-49BF-959C-6A4AD5227D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8E8411F-A0BB-42C6-A593-1E0F178C12D2}"/>
              </a:ext>
            </a:extLst>
          </p:cNvPr>
          <p:cNvSpPr>
            <a:spLocks noGrp="1"/>
          </p:cNvSpPr>
          <p:nvPr>
            <p:ph type="sldNum" sz="quarter" idx="12"/>
          </p:nvPr>
        </p:nvSpPr>
        <p:spPr/>
        <p:txBody>
          <a:bodyPr/>
          <a:lstStyle/>
          <a:p>
            <a:fld id="{03D5FC57-FA1B-4B02-AEF8-50BF2992F8B0}" type="slidenum">
              <a:rPr lang="zh-CN" altLang="en-US" smtClean="0"/>
              <a:t>‹#›</a:t>
            </a:fld>
            <a:endParaRPr lang="zh-CN" altLang="en-US"/>
          </a:p>
        </p:txBody>
      </p:sp>
    </p:spTree>
    <p:extLst>
      <p:ext uri="{BB962C8B-B14F-4D97-AF65-F5344CB8AC3E}">
        <p14:creationId xmlns:p14="http://schemas.microsoft.com/office/powerpoint/2010/main" val="2855237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C1A927-F9C8-4DB9-84A3-04BEC00B98C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D52EB8C-78D0-4DA3-98BA-17AB2BEC79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5705F8C-400D-4D64-81B1-391919AFDA70}"/>
              </a:ext>
            </a:extLst>
          </p:cNvPr>
          <p:cNvSpPr>
            <a:spLocks noGrp="1"/>
          </p:cNvSpPr>
          <p:nvPr>
            <p:ph type="dt" sz="half" idx="10"/>
          </p:nvPr>
        </p:nvSpPr>
        <p:spPr/>
        <p:txBody>
          <a:bodyPr/>
          <a:lstStyle/>
          <a:p>
            <a:fld id="{5E6B27F5-7295-4D8A-A20C-2CF3E045A737}" type="datetimeFigureOut">
              <a:rPr lang="zh-CN" altLang="en-US" smtClean="0"/>
              <a:t>2025/2/3</a:t>
            </a:fld>
            <a:endParaRPr lang="zh-CN" altLang="en-US"/>
          </a:p>
        </p:txBody>
      </p:sp>
      <p:sp>
        <p:nvSpPr>
          <p:cNvPr id="5" name="页脚占位符 4">
            <a:extLst>
              <a:ext uri="{FF2B5EF4-FFF2-40B4-BE49-F238E27FC236}">
                <a16:creationId xmlns:a16="http://schemas.microsoft.com/office/drawing/2014/main" id="{2531FC49-9464-4B40-811E-18409E336A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F026F1-E225-4780-8355-0B11131EBF10}"/>
              </a:ext>
            </a:extLst>
          </p:cNvPr>
          <p:cNvSpPr>
            <a:spLocks noGrp="1"/>
          </p:cNvSpPr>
          <p:nvPr>
            <p:ph type="sldNum" sz="quarter" idx="12"/>
          </p:nvPr>
        </p:nvSpPr>
        <p:spPr/>
        <p:txBody>
          <a:bodyPr/>
          <a:lstStyle/>
          <a:p>
            <a:fld id="{03D5FC57-FA1B-4B02-AEF8-50BF2992F8B0}" type="slidenum">
              <a:rPr lang="zh-CN" altLang="en-US" smtClean="0"/>
              <a:t>‹#›</a:t>
            </a:fld>
            <a:endParaRPr lang="zh-CN" altLang="en-US"/>
          </a:p>
        </p:txBody>
      </p:sp>
    </p:spTree>
    <p:extLst>
      <p:ext uri="{BB962C8B-B14F-4D97-AF65-F5344CB8AC3E}">
        <p14:creationId xmlns:p14="http://schemas.microsoft.com/office/powerpoint/2010/main" val="2890961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444EE8-4BB1-41D8-93DC-975F50D89D7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CAD7998-5DC5-41B8-9EDD-B6F14DA87DD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14AB3F2-D760-4E7F-804D-3E3AED35DF1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1945BC5-A217-40DA-A5BD-9C1A3FD5F4F0}"/>
              </a:ext>
            </a:extLst>
          </p:cNvPr>
          <p:cNvSpPr>
            <a:spLocks noGrp="1"/>
          </p:cNvSpPr>
          <p:nvPr>
            <p:ph type="dt" sz="half" idx="10"/>
          </p:nvPr>
        </p:nvSpPr>
        <p:spPr/>
        <p:txBody>
          <a:bodyPr/>
          <a:lstStyle/>
          <a:p>
            <a:fld id="{5E6B27F5-7295-4D8A-A20C-2CF3E045A737}" type="datetimeFigureOut">
              <a:rPr lang="zh-CN" altLang="en-US" smtClean="0"/>
              <a:t>2025/2/3</a:t>
            </a:fld>
            <a:endParaRPr lang="zh-CN" altLang="en-US"/>
          </a:p>
        </p:txBody>
      </p:sp>
      <p:sp>
        <p:nvSpPr>
          <p:cNvPr id="6" name="页脚占位符 5">
            <a:extLst>
              <a:ext uri="{FF2B5EF4-FFF2-40B4-BE49-F238E27FC236}">
                <a16:creationId xmlns:a16="http://schemas.microsoft.com/office/drawing/2014/main" id="{18DCE61F-062C-45BC-8D3B-C8F4C265377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9A248A3-23FC-4BB5-984D-4A6FA42F87C8}"/>
              </a:ext>
            </a:extLst>
          </p:cNvPr>
          <p:cNvSpPr>
            <a:spLocks noGrp="1"/>
          </p:cNvSpPr>
          <p:nvPr>
            <p:ph type="sldNum" sz="quarter" idx="12"/>
          </p:nvPr>
        </p:nvSpPr>
        <p:spPr/>
        <p:txBody>
          <a:bodyPr/>
          <a:lstStyle/>
          <a:p>
            <a:fld id="{03D5FC57-FA1B-4B02-AEF8-50BF2992F8B0}" type="slidenum">
              <a:rPr lang="zh-CN" altLang="en-US" smtClean="0"/>
              <a:t>‹#›</a:t>
            </a:fld>
            <a:endParaRPr lang="zh-CN" altLang="en-US"/>
          </a:p>
        </p:txBody>
      </p:sp>
    </p:spTree>
    <p:extLst>
      <p:ext uri="{BB962C8B-B14F-4D97-AF65-F5344CB8AC3E}">
        <p14:creationId xmlns:p14="http://schemas.microsoft.com/office/powerpoint/2010/main" val="1872562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94957B-7300-40BF-9BF1-363D76FD7A3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497D3C-8E85-4D81-B28E-6510FF1566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1819C1B-5779-44C7-BE80-94700DB7670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9D2649-0B3E-48DA-A9D0-2F34ADAC1C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70E455F-9645-4CB7-A34A-A62055F8E7A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6DC621A-63B5-45CD-98DD-7CCB82381A0B}"/>
              </a:ext>
            </a:extLst>
          </p:cNvPr>
          <p:cNvSpPr>
            <a:spLocks noGrp="1"/>
          </p:cNvSpPr>
          <p:nvPr>
            <p:ph type="dt" sz="half" idx="10"/>
          </p:nvPr>
        </p:nvSpPr>
        <p:spPr/>
        <p:txBody>
          <a:bodyPr/>
          <a:lstStyle/>
          <a:p>
            <a:fld id="{5E6B27F5-7295-4D8A-A20C-2CF3E045A737}" type="datetimeFigureOut">
              <a:rPr lang="zh-CN" altLang="en-US" smtClean="0"/>
              <a:t>2025/2/3</a:t>
            </a:fld>
            <a:endParaRPr lang="zh-CN" altLang="en-US"/>
          </a:p>
        </p:txBody>
      </p:sp>
      <p:sp>
        <p:nvSpPr>
          <p:cNvPr id="8" name="页脚占位符 7">
            <a:extLst>
              <a:ext uri="{FF2B5EF4-FFF2-40B4-BE49-F238E27FC236}">
                <a16:creationId xmlns:a16="http://schemas.microsoft.com/office/drawing/2014/main" id="{67E1C43E-50D5-43CA-9C86-3D1AB02976B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DA84599-3ADE-4880-A667-504AFC588953}"/>
              </a:ext>
            </a:extLst>
          </p:cNvPr>
          <p:cNvSpPr>
            <a:spLocks noGrp="1"/>
          </p:cNvSpPr>
          <p:nvPr>
            <p:ph type="sldNum" sz="quarter" idx="12"/>
          </p:nvPr>
        </p:nvSpPr>
        <p:spPr/>
        <p:txBody>
          <a:bodyPr/>
          <a:lstStyle/>
          <a:p>
            <a:fld id="{03D5FC57-FA1B-4B02-AEF8-50BF2992F8B0}" type="slidenum">
              <a:rPr lang="zh-CN" altLang="en-US" smtClean="0"/>
              <a:t>‹#›</a:t>
            </a:fld>
            <a:endParaRPr lang="zh-CN" altLang="en-US"/>
          </a:p>
        </p:txBody>
      </p:sp>
    </p:spTree>
    <p:extLst>
      <p:ext uri="{BB962C8B-B14F-4D97-AF65-F5344CB8AC3E}">
        <p14:creationId xmlns:p14="http://schemas.microsoft.com/office/powerpoint/2010/main" val="4124324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EF6C40-0861-4A4E-9FFC-F197D49FE66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BB1D76-43B7-4496-A1E5-EC72D4E8412D}"/>
              </a:ext>
            </a:extLst>
          </p:cNvPr>
          <p:cNvSpPr>
            <a:spLocks noGrp="1"/>
          </p:cNvSpPr>
          <p:nvPr>
            <p:ph type="dt" sz="half" idx="10"/>
          </p:nvPr>
        </p:nvSpPr>
        <p:spPr/>
        <p:txBody>
          <a:bodyPr/>
          <a:lstStyle/>
          <a:p>
            <a:fld id="{5E6B27F5-7295-4D8A-A20C-2CF3E045A737}" type="datetimeFigureOut">
              <a:rPr lang="zh-CN" altLang="en-US" smtClean="0"/>
              <a:t>2025/2/3</a:t>
            </a:fld>
            <a:endParaRPr lang="zh-CN" altLang="en-US"/>
          </a:p>
        </p:txBody>
      </p:sp>
      <p:sp>
        <p:nvSpPr>
          <p:cNvPr id="4" name="页脚占位符 3">
            <a:extLst>
              <a:ext uri="{FF2B5EF4-FFF2-40B4-BE49-F238E27FC236}">
                <a16:creationId xmlns:a16="http://schemas.microsoft.com/office/drawing/2014/main" id="{161726CF-420C-4BE2-948F-4377FEE7D96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AD9C212-8ADD-4723-9699-423173C18561}"/>
              </a:ext>
            </a:extLst>
          </p:cNvPr>
          <p:cNvSpPr>
            <a:spLocks noGrp="1"/>
          </p:cNvSpPr>
          <p:nvPr>
            <p:ph type="sldNum" sz="quarter" idx="12"/>
          </p:nvPr>
        </p:nvSpPr>
        <p:spPr/>
        <p:txBody>
          <a:bodyPr/>
          <a:lstStyle/>
          <a:p>
            <a:fld id="{03D5FC57-FA1B-4B02-AEF8-50BF2992F8B0}" type="slidenum">
              <a:rPr lang="zh-CN" altLang="en-US" smtClean="0"/>
              <a:t>‹#›</a:t>
            </a:fld>
            <a:endParaRPr lang="zh-CN" altLang="en-US"/>
          </a:p>
        </p:txBody>
      </p:sp>
    </p:spTree>
    <p:extLst>
      <p:ext uri="{BB962C8B-B14F-4D97-AF65-F5344CB8AC3E}">
        <p14:creationId xmlns:p14="http://schemas.microsoft.com/office/powerpoint/2010/main" val="216737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828533E-CFAA-4D44-A365-23DCEDCD5378}"/>
              </a:ext>
            </a:extLst>
          </p:cNvPr>
          <p:cNvSpPr>
            <a:spLocks noGrp="1"/>
          </p:cNvSpPr>
          <p:nvPr>
            <p:ph type="dt" sz="half" idx="10"/>
          </p:nvPr>
        </p:nvSpPr>
        <p:spPr/>
        <p:txBody>
          <a:bodyPr/>
          <a:lstStyle/>
          <a:p>
            <a:fld id="{5E6B27F5-7295-4D8A-A20C-2CF3E045A737}" type="datetimeFigureOut">
              <a:rPr lang="zh-CN" altLang="en-US" smtClean="0"/>
              <a:t>2025/2/3</a:t>
            </a:fld>
            <a:endParaRPr lang="zh-CN" altLang="en-US"/>
          </a:p>
        </p:txBody>
      </p:sp>
      <p:sp>
        <p:nvSpPr>
          <p:cNvPr id="3" name="页脚占位符 2">
            <a:extLst>
              <a:ext uri="{FF2B5EF4-FFF2-40B4-BE49-F238E27FC236}">
                <a16:creationId xmlns:a16="http://schemas.microsoft.com/office/drawing/2014/main" id="{EFAAE495-594B-4357-8FEB-3EA62C46305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D2EDCA6-C17B-4A54-BDB5-C2EAC3F7E029}"/>
              </a:ext>
            </a:extLst>
          </p:cNvPr>
          <p:cNvSpPr>
            <a:spLocks noGrp="1"/>
          </p:cNvSpPr>
          <p:nvPr>
            <p:ph type="sldNum" sz="quarter" idx="12"/>
          </p:nvPr>
        </p:nvSpPr>
        <p:spPr/>
        <p:txBody>
          <a:bodyPr/>
          <a:lstStyle/>
          <a:p>
            <a:fld id="{03D5FC57-FA1B-4B02-AEF8-50BF2992F8B0}" type="slidenum">
              <a:rPr lang="zh-CN" altLang="en-US" smtClean="0"/>
              <a:t>‹#›</a:t>
            </a:fld>
            <a:endParaRPr lang="zh-CN" altLang="en-US"/>
          </a:p>
        </p:txBody>
      </p:sp>
    </p:spTree>
    <p:extLst>
      <p:ext uri="{BB962C8B-B14F-4D97-AF65-F5344CB8AC3E}">
        <p14:creationId xmlns:p14="http://schemas.microsoft.com/office/powerpoint/2010/main" val="955262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5674B-3CE4-41BF-908D-9E0738871AF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C3B3BF4-2CFC-49CD-B57C-312CA98400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7643CB8-7DC3-4650-B7EE-CAA2F4E498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A1BCD6-B0A0-4C33-95AB-1B9FDF7ED1C7}"/>
              </a:ext>
            </a:extLst>
          </p:cNvPr>
          <p:cNvSpPr>
            <a:spLocks noGrp="1"/>
          </p:cNvSpPr>
          <p:nvPr>
            <p:ph type="dt" sz="half" idx="10"/>
          </p:nvPr>
        </p:nvSpPr>
        <p:spPr/>
        <p:txBody>
          <a:bodyPr/>
          <a:lstStyle/>
          <a:p>
            <a:fld id="{5E6B27F5-7295-4D8A-A20C-2CF3E045A737}" type="datetimeFigureOut">
              <a:rPr lang="zh-CN" altLang="en-US" smtClean="0"/>
              <a:t>2025/2/3</a:t>
            </a:fld>
            <a:endParaRPr lang="zh-CN" altLang="en-US"/>
          </a:p>
        </p:txBody>
      </p:sp>
      <p:sp>
        <p:nvSpPr>
          <p:cNvPr id="6" name="页脚占位符 5">
            <a:extLst>
              <a:ext uri="{FF2B5EF4-FFF2-40B4-BE49-F238E27FC236}">
                <a16:creationId xmlns:a16="http://schemas.microsoft.com/office/drawing/2014/main" id="{2A5546C8-BFAF-4DA1-9C72-D7CB0D304A1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F25DADA-675B-4CEC-8351-E4EE21D710EF}"/>
              </a:ext>
            </a:extLst>
          </p:cNvPr>
          <p:cNvSpPr>
            <a:spLocks noGrp="1"/>
          </p:cNvSpPr>
          <p:nvPr>
            <p:ph type="sldNum" sz="quarter" idx="12"/>
          </p:nvPr>
        </p:nvSpPr>
        <p:spPr/>
        <p:txBody>
          <a:bodyPr/>
          <a:lstStyle/>
          <a:p>
            <a:fld id="{03D5FC57-FA1B-4B02-AEF8-50BF2992F8B0}" type="slidenum">
              <a:rPr lang="zh-CN" altLang="en-US" smtClean="0"/>
              <a:t>‹#›</a:t>
            </a:fld>
            <a:endParaRPr lang="zh-CN" altLang="en-US"/>
          </a:p>
        </p:txBody>
      </p:sp>
    </p:spTree>
    <p:extLst>
      <p:ext uri="{BB962C8B-B14F-4D97-AF65-F5344CB8AC3E}">
        <p14:creationId xmlns:p14="http://schemas.microsoft.com/office/powerpoint/2010/main" val="4050194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A9D9C-FA7B-4D2E-894D-7E311B5CA79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0221892-1F79-4E88-A865-3902081BFC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77378E-1281-4805-9CD8-61BBDBF9DC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6F9052-23BD-4062-9E8F-0E36C349C653}"/>
              </a:ext>
            </a:extLst>
          </p:cNvPr>
          <p:cNvSpPr>
            <a:spLocks noGrp="1"/>
          </p:cNvSpPr>
          <p:nvPr>
            <p:ph type="dt" sz="half" idx="10"/>
          </p:nvPr>
        </p:nvSpPr>
        <p:spPr/>
        <p:txBody>
          <a:bodyPr/>
          <a:lstStyle/>
          <a:p>
            <a:fld id="{5E6B27F5-7295-4D8A-A20C-2CF3E045A737}" type="datetimeFigureOut">
              <a:rPr lang="zh-CN" altLang="en-US" smtClean="0"/>
              <a:t>2025/2/3</a:t>
            </a:fld>
            <a:endParaRPr lang="zh-CN" altLang="en-US"/>
          </a:p>
        </p:txBody>
      </p:sp>
      <p:sp>
        <p:nvSpPr>
          <p:cNvPr id="6" name="页脚占位符 5">
            <a:extLst>
              <a:ext uri="{FF2B5EF4-FFF2-40B4-BE49-F238E27FC236}">
                <a16:creationId xmlns:a16="http://schemas.microsoft.com/office/drawing/2014/main" id="{CF67066E-2CE7-46DF-B6D7-13FBDA351A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B80F63F-A3C9-43BA-B902-A9B59AA3E99A}"/>
              </a:ext>
            </a:extLst>
          </p:cNvPr>
          <p:cNvSpPr>
            <a:spLocks noGrp="1"/>
          </p:cNvSpPr>
          <p:nvPr>
            <p:ph type="sldNum" sz="quarter" idx="12"/>
          </p:nvPr>
        </p:nvSpPr>
        <p:spPr/>
        <p:txBody>
          <a:bodyPr/>
          <a:lstStyle/>
          <a:p>
            <a:fld id="{03D5FC57-FA1B-4B02-AEF8-50BF2992F8B0}" type="slidenum">
              <a:rPr lang="zh-CN" altLang="en-US" smtClean="0"/>
              <a:t>‹#›</a:t>
            </a:fld>
            <a:endParaRPr lang="zh-CN" altLang="en-US"/>
          </a:p>
        </p:txBody>
      </p:sp>
    </p:spTree>
    <p:extLst>
      <p:ext uri="{BB962C8B-B14F-4D97-AF65-F5344CB8AC3E}">
        <p14:creationId xmlns:p14="http://schemas.microsoft.com/office/powerpoint/2010/main" val="1651472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E9D8C51-4FB0-47A6-8D02-FE0FC9CCC9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099687B-89FE-4377-8B60-7C395E339E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A56B337-84F3-49C7-99C5-1D7FF6396A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6B27F5-7295-4D8A-A20C-2CF3E045A737}" type="datetimeFigureOut">
              <a:rPr lang="zh-CN" altLang="en-US" smtClean="0"/>
              <a:t>2025/2/3</a:t>
            </a:fld>
            <a:endParaRPr lang="zh-CN" altLang="en-US"/>
          </a:p>
        </p:txBody>
      </p:sp>
      <p:sp>
        <p:nvSpPr>
          <p:cNvPr id="5" name="页脚占位符 4">
            <a:extLst>
              <a:ext uri="{FF2B5EF4-FFF2-40B4-BE49-F238E27FC236}">
                <a16:creationId xmlns:a16="http://schemas.microsoft.com/office/drawing/2014/main" id="{1B6A3589-50F1-47CA-9F3B-F45A3E66C5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9110215-7BC3-4275-83DC-0155F49D8E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D5FC57-FA1B-4B02-AEF8-50BF2992F8B0}" type="slidenum">
              <a:rPr lang="zh-CN" altLang="en-US" smtClean="0"/>
              <a:t>‹#›</a:t>
            </a:fld>
            <a:endParaRPr lang="zh-CN" altLang="en-US"/>
          </a:p>
        </p:txBody>
      </p:sp>
    </p:spTree>
    <p:extLst>
      <p:ext uri="{BB962C8B-B14F-4D97-AF65-F5344CB8AC3E}">
        <p14:creationId xmlns:p14="http://schemas.microsoft.com/office/powerpoint/2010/main" val="3410816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5.png"/><Relationship Id="rId9" Type="http://schemas.microsoft.com/office/2007/relationships/diagramDrawing" Target="../diagrams/drawing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4.png"/><Relationship Id="rId9" Type="http://schemas.openxmlformats.org/officeDocument/2006/relationships/image" Target="../media/image27.png"/></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5.png"/><Relationship Id="rId7" Type="http://schemas.openxmlformats.org/officeDocument/2006/relationships/diagramQuickStyle" Target="../diagrams/quickStyle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4.png"/><Relationship Id="rId9" Type="http://schemas.microsoft.com/office/2007/relationships/diagramDrawing" Target="../diagrams/drawing3.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png"/><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image" Target="../media/image4.png"/><Relationship Id="rId7" Type="http://schemas.openxmlformats.org/officeDocument/2006/relationships/diagramData" Target="../diagrams/data4.xml"/><Relationship Id="rId12" Type="http://schemas.openxmlformats.org/officeDocument/2006/relationships/image" Target="../media/image3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3.jpeg"/><Relationship Id="rId11" Type="http://schemas.microsoft.com/office/2007/relationships/diagramDrawing" Target="../diagrams/drawing4.xml"/><Relationship Id="rId5" Type="http://schemas.openxmlformats.org/officeDocument/2006/relationships/image" Target="../media/image32.jpeg"/><Relationship Id="rId10" Type="http://schemas.openxmlformats.org/officeDocument/2006/relationships/diagramColors" Target="../diagrams/colors4.xml"/><Relationship Id="rId4" Type="http://schemas.openxmlformats.org/officeDocument/2006/relationships/image" Target="../media/image5.png"/><Relationship Id="rId9"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8896985" y="567055"/>
            <a:ext cx="2406015" cy="2327910"/>
          </a:xfrm>
          <a:prstGeom prst="rect">
            <a:avLst/>
          </a:prstGeom>
        </p:spPr>
      </p:pic>
      <p:pic>
        <p:nvPicPr>
          <p:cNvPr id="5" name="图片 4"/>
          <p:cNvPicPr>
            <a:picLocks noChangeAspect="1"/>
          </p:cNvPicPr>
          <p:nvPr/>
        </p:nvPicPr>
        <p:blipFill>
          <a:blip r:embed="rId4"/>
          <a:srcRect t="11054"/>
          <a:stretch>
            <a:fillRect/>
          </a:stretch>
        </p:blipFill>
        <p:spPr>
          <a:xfrm>
            <a:off x="0" y="6198870"/>
            <a:ext cx="12192635" cy="659130"/>
          </a:xfrm>
          <a:prstGeom prst="rect">
            <a:avLst/>
          </a:prstGeom>
        </p:spPr>
      </p:pic>
      <p:sp>
        <p:nvSpPr>
          <p:cNvPr id="14339" name="副标题 2"/>
          <p:cNvSpPr>
            <a:spLocks noGrp="1"/>
          </p:cNvSpPr>
          <p:nvPr>
            <p:ph type="subTitle" idx="1"/>
          </p:nvPr>
        </p:nvSpPr>
        <p:spPr>
          <a:xfrm>
            <a:off x="3576216" y="3988678"/>
            <a:ext cx="5040560" cy="1752600"/>
          </a:xfrm>
        </p:spPr>
        <p:txBody>
          <a:bodyPr>
            <a:noAutofit/>
          </a:bodyPr>
          <a:lstStyle/>
          <a:p>
            <a:pPr algn="ctr">
              <a:lnSpc>
                <a:spcPct val="100000"/>
              </a:lnSpc>
            </a:pPr>
            <a:r>
              <a:rPr lang="zh-CN" altLang="en-US" sz="2400" dirty="0">
                <a:solidFill>
                  <a:schemeClr val="tx1"/>
                </a:solidFill>
                <a:latin typeface="Times New Roman" panose="02020603050405020304" charset="0"/>
                <a:ea typeface="黑体" panose="02010609060101010101" charset="-122"/>
                <a:cs typeface="Times New Roman" panose="02020603050405020304" charset="0"/>
                <a:sym typeface="+mn-ea"/>
              </a:rPr>
              <a:t>朝乐门 </a:t>
            </a:r>
            <a:endParaRPr lang="en-US" altLang="zh-CN" sz="2400" dirty="0">
              <a:solidFill>
                <a:schemeClr val="tx1"/>
              </a:solidFill>
              <a:latin typeface="Times New Roman" panose="02020603050405020304" charset="0"/>
              <a:ea typeface="黑体" panose="02010609060101010101" charset="-122"/>
              <a:cs typeface="Times New Roman" panose="02020603050405020304" charset="0"/>
            </a:endParaRPr>
          </a:p>
          <a:p>
            <a:pPr marL="457200" lvl="1" indent="0" algn="ctr">
              <a:lnSpc>
                <a:spcPct val="100000"/>
              </a:lnSpc>
              <a:buNone/>
            </a:pPr>
            <a:r>
              <a:rPr lang="zh-CN" altLang="en-US" sz="2400" dirty="0">
                <a:solidFill>
                  <a:schemeClr val="tx1"/>
                </a:solidFill>
                <a:latin typeface="Times New Roman" panose="02020603050405020304" charset="0"/>
                <a:ea typeface="黑体" panose="02010609060101010101" charset="-122"/>
                <a:cs typeface="Times New Roman" panose="02020603050405020304" charset="0"/>
                <a:sym typeface="+mn-ea"/>
              </a:rPr>
              <a:t>中国人民大学</a:t>
            </a:r>
            <a:endParaRPr lang="en-US" altLang="zh-CN" sz="2400" dirty="0">
              <a:solidFill>
                <a:schemeClr val="tx1"/>
              </a:solidFill>
              <a:latin typeface="Times New Roman" panose="02020603050405020304" charset="0"/>
              <a:ea typeface="黑体" panose="02010609060101010101" charset="-122"/>
              <a:cs typeface="Times New Roman" panose="02020603050405020304" charset="0"/>
            </a:endParaRPr>
          </a:p>
          <a:p>
            <a:pPr marL="457200" lvl="1" indent="0" algn="ctr">
              <a:lnSpc>
                <a:spcPct val="100000"/>
              </a:lnSpc>
              <a:buNone/>
            </a:pPr>
            <a:r>
              <a:rPr lang="en-US" altLang="zh-CN" sz="2400" dirty="0">
                <a:solidFill>
                  <a:schemeClr val="tx1"/>
                </a:solidFill>
                <a:latin typeface="Times New Roman" panose="02020603050405020304" charset="0"/>
                <a:ea typeface="黑体" panose="02010609060101010101" charset="-122"/>
                <a:cs typeface="Times New Roman" panose="02020603050405020304" charset="0"/>
                <a:sym typeface="+mn-ea"/>
              </a:rPr>
              <a:t>chaolemen@ruc.edu.cn</a:t>
            </a:r>
          </a:p>
        </p:txBody>
      </p:sp>
      <p:sp>
        <p:nvSpPr>
          <p:cNvPr id="6" name="标题 1"/>
          <p:cNvSpPr>
            <a:spLocks noGrp="1"/>
          </p:cNvSpPr>
          <p:nvPr/>
        </p:nvSpPr>
        <p:spPr>
          <a:xfrm>
            <a:off x="152267" y="2170106"/>
            <a:ext cx="8112775" cy="1143000"/>
          </a:xfrm>
          <a:prstGeom prst="rect">
            <a:avLst/>
          </a:prstGeom>
        </p:spPr>
        <p:txBody>
          <a:bodyPr vert="horz" lIns="90000" tIns="46800" rIns="90000" bIns="46800" rtlCol="0" anchor="b" anchorCtr="0">
            <a:noAutofit/>
            <a:scene3d>
              <a:camera prst="orthographicFront"/>
              <a:lightRig rig="threePt" dir="t"/>
            </a:scene3d>
          </a:bodyPr>
          <a:lstStyle>
            <a:lvl1pPr algn="ctr" defTabSz="914400" rtl="0" eaLnBrk="1" fontAlgn="auto" latinLnBrk="0" hangingPunct="1">
              <a:lnSpc>
                <a:spcPct val="100000"/>
              </a:lnSpc>
              <a:spcBef>
                <a:spcPct val="0"/>
              </a:spcBef>
              <a:buNone/>
              <a:defRPr sz="6000" b="0" u="none" strike="noStrike" kern="1200" cap="none" spc="300" normalizeH="0" baseline="0">
                <a:solidFill>
                  <a:schemeClr val="tx1">
                    <a:lumMod val="85000"/>
                    <a:lumOff val="15000"/>
                  </a:schemeClr>
                </a:solidFill>
                <a:uFillTx/>
                <a:latin typeface="+mj-lt"/>
                <a:ea typeface="+mj-ea"/>
                <a:cs typeface="+mj-cs"/>
              </a:defRPr>
            </a:lvl1pPr>
          </a:lstStyle>
          <a:p>
            <a:pPr algn="l" eaLnBrk="0" fontAlgn="base" hangingPunct="0">
              <a:lnSpc>
                <a:spcPct val="150000"/>
              </a:lnSpc>
              <a:buClrTx/>
              <a:buSzTx/>
              <a:buFontTx/>
            </a:pPr>
            <a:r>
              <a:rPr lang="en-US" altLang="zh-CN" sz="6500" b="1" dirty="0">
                <a:ln/>
                <a:solidFill>
                  <a:srgbClr val="44546A"/>
                </a:solidFill>
                <a:effectLst>
                  <a:reflection blurRad="6350" stA="53000" endA="300" endPos="35500" dir="5400000" sy="-90000" algn="bl" rotWithShape="0"/>
                </a:effectLst>
                <a:latin typeface="宋体" panose="02010600030101010101" pitchFamily="2" charset="-122"/>
                <a:ea typeface="宋体" panose="02010600030101010101" pitchFamily="2" charset="-122"/>
                <a:cs typeface="宋体" panose="02010600030101010101" pitchFamily="2" charset="-122"/>
              </a:rPr>
              <a:t>  </a:t>
            </a:r>
            <a:r>
              <a:rPr lang="zh-CN" altLang="en-US" sz="6500" b="1" kern="0" spc="0" dirty="0">
                <a:ln/>
                <a:solidFill>
                  <a:srgbClr val="44546A"/>
                </a:solidFill>
                <a:effectLst>
                  <a:reflection blurRad="6350" stA="53000" endA="300" endPos="35500" dir="5400000" sy="-90000" algn="bl" rotWithShape="0"/>
                </a:effectLst>
                <a:latin typeface="华文中宋" panose="02010600040101010101" pitchFamily="2" charset="-122"/>
                <a:ea typeface="华文中宋" panose="02010600040101010101" pitchFamily="2" charset="-122"/>
              </a:rPr>
              <a:t>第</a:t>
            </a:r>
            <a:r>
              <a:rPr lang="en-US" altLang="zh-CN" sz="6500" b="1" kern="0" spc="0" dirty="0">
                <a:ln/>
                <a:solidFill>
                  <a:srgbClr val="44546A"/>
                </a:solidFill>
                <a:effectLst>
                  <a:reflection blurRad="6350" stA="53000" endA="300" endPos="35500" dir="5400000" sy="-90000" algn="bl" rotWithShape="0"/>
                </a:effectLst>
                <a:latin typeface="华文中宋" panose="02010600040101010101" pitchFamily="2" charset="-122"/>
                <a:ea typeface="华文中宋" panose="02010600040101010101" pitchFamily="2" charset="-122"/>
              </a:rPr>
              <a:t>2</a:t>
            </a:r>
            <a:r>
              <a:rPr lang="zh-CN" altLang="en-US" sz="6500" b="1" kern="0" spc="0" dirty="0">
                <a:ln/>
                <a:solidFill>
                  <a:srgbClr val="44546A"/>
                </a:solidFill>
                <a:effectLst>
                  <a:reflection blurRad="6350" stA="53000" endA="300" endPos="35500" dir="5400000" sy="-90000" algn="bl" rotWithShape="0"/>
                </a:effectLst>
                <a:latin typeface="华文中宋" panose="02010600040101010101" pitchFamily="2" charset="-122"/>
                <a:ea typeface="华文中宋" panose="02010600040101010101" pitchFamily="2" charset="-122"/>
              </a:rPr>
              <a:t>章 数据故事</a:t>
            </a:r>
          </a:p>
        </p:txBody>
      </p:sp>
      <p:sp>
        <p:nvSpPr>
          <p:cNvPr id="10" name="灯片编号占位符 9">
            <a:extLst>
              <a:ext uri="{FF2B5EF4-FFF2-40B4-BE49-F238E27FC236}">
                <a16:creationId xmlns:a16="http://schemas.microsoft.com/office/drawing/2014/main" id="{D22E7FCE-6F0C-4E14-BC08-5B44B7C420F8}"/>
              </a:ext>
            </a:extLst>
          </p:cNvPr>
          <p:cNvSpPr>
            <a:spLocks noGrp="1"/>
          </p:cNvSpPr>
          <p:nvPr>
            <p:ph type="sldNum" sz="quarter" idx="12"/>
          </p:nvPr>
        </p:nvSpPr>
        <p:spPr/>
        <p:txBody>
          <a:bodyPr/>
          <a:lstStyle/>
          <a:p>
            <a:fld id="{49AE70B2-8BF9-45C0-BB95-33D1B9D3A854}" type="slidenum">
              <a:rPr lang="zh-CN" altLang="en-US" smtClean="0"/>
              <a:t>1</a:t>
            </a:fld>
            <a:endParaRPr lang="zh-CN" altLang="en-US" dirty="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10</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066114"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2.1 </a:t>
            </a:r>
            <a:r>
              <a:rPr lang="zh-CN" altLang="en-US" sz="1400" dirty="0">
                <a:solidFill>
                  <a:schemeClr val="bg1"/>
                </a:solidFill>
                <a:latin typeface="宋体" panose="02010600030101010101" pitchFamily="2" charset="-122"/>
                <a:ea typeface="宋体" panose="02010600030101010101" pitchFamily="2" charset="-122"/>
                <a:sym typeface="+mn-ea"/>
              </a:rPr>
              <a:t>数据故事的定义</a:t>
            </a:r>
          </a:p>
        </p:txBody>
      </p:sp>
      <p:sp>
        <p:nvSpPr>
          <p:cNvPr id="16" name="标题 1">
            <a:extLst>
              <a:ext uri="{FF2B5EF4-FFF2-40B4-BE49-F238E27FC236}">
                <a16:creationId xmlns:a16="http://schemas.microsoft.com/office/drawing/2014/main" id="{94E3F318-5993-4D9E-9981-936BDA9F68F0}"/>
              </a:ext>
            </a:extLst>
          </p:cNvPr>
          <p:cNvSpPr txBox="1">
            <a:spLocks/>
          </p:cNvSpPr>
          <p:nvPr/>
        </p:nvSpPr>
        <p:spPr bwMode="auto">
          <a:xfrm>
            <a:off x="397933" y="392510"/>
            <a:ext cx="10666619" cy="821913"/>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b="1" i="0" u="none" strike="noStrike" kern="0" cap="none" spc="0" normalizeH="0" baseline="0" noProof="0">
                <a:ln>
                  <a:noFill/>
                </a:ln>
                <a:solidFill>
                  <a:srgbClr val="44546A"/>
                </a:solidFill>
                <a:effectLst/>
                <a:uLnTx/>
                <a:uFillTx/>
                <a:latin typeface="黑体" panose="02010609060101010101" pitchFamily="49" charset="-122"/>
                <a:ea typeface="黑体" panose="02010609060101010101" pitchFamily="49" charset="-122"/>
              </a:rPr>
              <a:t>数据与故事的联系</a:t>
            </a:r>
            <a:endParaRPr kumimoji="0" lang="en-US" altLang="zh-CN"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7" name="矩形 16">
            <a:extLst>
              <a:ext uri="{FF2B5EF4-FFF2-40B4-BE49-F238E27FC236}">
                <a16:creationId xmlns:a16="http://schemas.microsoft.com/office/drawing/2014/main" id="{F0A2565E-63E9-4286-B0C0-EA76553B5DF3}"/>
              </a:ext>
            </a:extLst>
          </p:cNvPr>
          <p:cNvSpPr/>
          <p:nvPr/>
        </p:nvSpPr>
        <p:spPr>
          <a:xfrm>
            <a:off x="3071664" y="5873987"/>
            <a:ext cx="5400600" cy="615553"/>
          </a:xfrm>
          <a:prstGeom prst="rect">
            <a:avLst/>
          </a:prstGeom>
        </p:spPr>
        <p:txBody>
          <a:bodyPr wrap="square">
            <a:spAutoFit/>
          </a:bodyPr>
          <a:lstStyle/>
          <a:p>
            <a:pPr algn="ctr" fontAlgn="base">
              <a:spcBef>
                <a:spcPct val="0"/>
              </a:spcBef>
              <a:spcAft>
                <a:spcPct val="0"/>
              </a:spcAft>
            </a:pPr>
            <a:r>
              <a:rPr lang="zh-CN" altLang="en-US" dirty="0">
                <a:latin typeface="Pingfang SC"/>
                <a:ea typeface="宋体" panose="02010600030101010101" pitchFamily="2" charset="-122"/>
              </a:rPr>
              <a:t>故事：如何将数据转换为行动</a:t>
            </a:r>
          </a:p>
          <a:p>
            <a:pPr algn="ctr" fontAlgn="base">
              <a:spcBef>
                <a:spcPct val="0"/>
              </a:spcBef>
              <a:spcAft>
                <a:spcPct val="0"/>
              </a:spcAft>
            </a:pPr>
            <a:r>
              <a:rPr lang="zh-CN" altLang="en-US" sz="1600" i="1" dirty="0">
                <a:solidFill>
                  <a:schemeClr val="accent1">
                    <a:lumMod val="50000"/>
                  </a:schemeClr>
                </a:solidFill>
                <a:latin typeface="Pingfang SC"/>
                <a:ea typeface="宋体" panose="02010600030101010101" pitchFamily="2" charset="-122"/>
              </a:rPr>
              <a:t>（来源：</a:t>
            </a:r>
            <a:r>
              <a:rPr lang="en-US" altLang="zh-CN" sz="1600" i="1" dirty="0">
                <a:solidFill>
                  <a:schemeClr val="accent1">
                    <a:lumMod val="50000"/>
                  </a:schemeClr>
                </a:solidFill>
                <a:latin typeface="Pingfang SC"/>
                <a:ea typeface="宋体" panose="02010600030101010101" pitchFamily="2" charset="-122"/>
              </a:rPr>
              <a:t>Duarte N.</a:t>
            </a:r>
            <a:r>
              <a:rPr lang="zh-CN" altLang="en-US" sz="1600" i="1" dirty="0">
                <a:solidFill>
                  <a:schemeClr val="accent1">
                    <a:lumMod val="50000"/>
                  </a:schemeClr>
                </a:solidFill>
                <a:latin typeface="Pingfang SC"/>
                <a:ea typeface="宋体" panose="02010600030101010101" pitchFamily="2" charset="-122"/>
              </a:rPr>
              <a:t>，</a:t>
            </a:r>
            <a:r>
              <a:rPr lang="en-US" altLang="zh-CN" sz="1600" i="1" dirty="0">
                <a:solidFill>
                  <a:schemeClr val="accent1">
                    <a:lumMod val="50000"/>
                  </a:schemeClr>
                </a:solidFill>
                <a:latin typeface="Pingfang SC"/>
                <a:ea typeface="宋体" panose="02010600030101010101" pitchFamily="2" charset="-122"/>
              </a:rPr>
              <a:t>2019</a:t>
            </a:r>
            <a:r>
              <a:rPr lang="zh-CN" altLang="en-US" sz="1600" i="1" dirty="0">
                <a:solidFill>
                  <a:schemeClr val="accent1">
                    <a:lumMod val="50000"/>
                  </a:schemeClr>
                </a:solidFill>
                <a:latin typeface="Pingfang SC"/>
                <a:ea typeface="宋体" panose="02010600030101010101" pitchFamily="2" charset="-122"/>
              </a:rPr>
              <a:t>）</a:t>
            </a:r>
          </a:p>
        </p:txBody>
      </p:sp>
      <p:pic>
        <p:nvPicPr>
          <p:cNvPr id="18" name="图片 17" descr="图示&#10;&#10;描述已自动生成">
            <a:extLst>
              <a:ext uri="{FF2B5EF4-FFF2-40B4-BE49-F238E27FC236}">
                <a16:creationId xmlns:a16="http://schemas.microsoft.com/office/drawing/2014/main" id="{155AEE9A-3E75-4997-AB9E-23C94C3584F7}"/>
              </a:ext>
            </a:extLst>
          </p:cNvPr>
          <p:cNvPicPr/>
          <p:nvPr/>
        </p:nvPicPr>
        <p:blipFill rotWithShape="1">
          <a:blip r:embed="rId5" cstate="print">
            <a:extLst>
              <a:ext uri="{28A0092B-C50C-407E-A947-70E740481C1C}">
                <a14:useLocalDpi xmlns:a14="http://schemas.microsoft.com/office/drawing/2010/main" val="0"/>
              </a:ext>
            </a:extLst>
          </a:blip>
          <a:srcRect l="4717" t="790" r="5314" b="8425"/>
          <a:stretch>
            <a:fillRect/>
          </a:stretch>
        </p:blipFill>
        <p:spPr bwMode="auto">
          <a:xfrm>
            <a:off x="3147390" y="1124744"/>
            <a:ext cx="5167704" cy="4752528"/>
          </a:xfrm>
          <a:prstGeom prst="rect">
            <a:avLst/>
          </a:prstGeom>
          <a:ln>
            <a:noFill/>
          </a:ln>
        </p:spPr>
      </p:pic>
    </p:spTree>
    <p:extLst>
      <p:ext uri="{BB962C8B-B14F-4D97-AF65-F5344CB8AC3E}">
        <p14:creationId xmlns:p14="http://schemas.microsoft.com/office/powerpoint/2010/main" val="914211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11</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066114"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2.1 </a:t>
            </a:r>
            <a:r>
              <a:rPr lang="zh-CN" altLang="en-US" sz="1400" dirty="0">
                <a:solidFill>
                  <a:schemeClr val="bg1"/>
                </a:solidFill>
                <a:latin typeface="宋体" panose="02010600030101010101" pitchFamily="2" charset="-122"/>
                <a:ea typeface="宋体" panose="02010600030101010101" pitchFamily="2" charset="-122"/>
                <a:sym typeface="+mn-ea"/>
              </a:rPr>
              <a:t>数据故事的定义</a:t>
            </a:r>
          </a:p>
        </p:txBody>
      </p:sp>
      <p:sp>
        <p:nvSpPr>
          <p:cNvPr id="15" name="标题 1">
            <a:extLst>
              <a:ext uri="{FF2B5EF4-FFF2-40B4-BE49-F238E27FC236}">
                <a16:creationId xmlns:a16="http://schemas.microsoft.com/office/drawing/2014/main" id="{B5061145-0532-4A2F-A9A0-6F95B18D2208}"/>
              </a:ext>
            </a:extLst>
          </p:cNvPr>
          <p:cNvSpPr txBox="1">
            <a:spLocks/>
          </p:cNvSpPr>
          <p:nvPr/>
        </p:nvSpPr>
        <p:spPr bwMode="auto">
          <a:xfrm>
            <a:off x="673695" y="625386"/>
            <a:ext cx="10666619" cy="821913"/>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b="1" i="0" u="none" strike="noStrike" kern="0" cap="none" spc="0" normalizeH="0" baseline="0" noProof="0">
                <a:ln>
                  <a:noFill/>
                </a:ln>
                <a:solidFill>
                  <a:srgbClr val="44546A"/>
                </a:solidFill>
                <a:effectLst/>
                <a:uLnTx/>
                <a:uFillTx/>
                <a:latin typeface="黑体" panose="02010609060101010101" pitchFamily="49" charset="-122"/>
                <a:ea typeface="黑体" panose="02010609060101010101" pitchFamily="49" charset="-122"/>
              </a:rPr>
              <a:t>数据与故事的联系</a:t>
            </a:r>
            <a:endParaRPr kumimoji="0" lang="en-US" altLang="zh-CN"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7" name="矩形: 圆角 16">
            <a:extLst>
              <a:ext uri="{FF2B5EF4-FFF2-40B4-BE49-F238E27FC236}">
                <a16:creationId xmlns:a16="http://schemas.microsoft.com/office/drawing/2014/main" id="{3E975D61-1664-4D6D-B03A-381BD01CCB35}"/>
              </a:ext>
            </a:extLst>
          </p:cNvPr>
          <p:cNvSpPr/>
          <p:nvPr/>
        </p:nvSpPr>
        <p:spPr>
          <a:xfrm>
            <a:off x="2544726" y="2143252"/>
            <a:ext cx="6847368" cy="2811519"/>
          </a:xfrm>
          <a:prstGeom prst="roundRect">
            <a:avLst>
              <a:gd name="adj" fmla="val 4729"/>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文本框 17">
            <a:extLst>
              <a:ext uri="{FF2B5EF4-FFF2-40B4-BE49-F238E27FC236}">
                <a16:creationId xmlns:a16="http://schemas.microsoft.com/office/drawing/2014/main" id="{EEB9C838-029A-48FF-B3F8-6BE5BB9DE6CA}"/>
              </a:ext>
            </a:extLst>
          </p:cNvPr>
          <p:cNvSpPr txBox="1"/>
          <p:nvPr/>
        </p:nvSpPr>
        <p:spPr>
          <a:xfrm>
            <a:off x="2859767" y="2416874"/>
            <a:ext cx="6294474" cy="2264274"/>
          </a:xfrm>
          <a:prstGeom prst="rect">
            <a:avLst/>
          </a:prstGeom>
          <a:noFill/>
        </p:spPr>
        <p:txBody>
          <a:bodyPr wrap="square">
            <a:spAutoFit/>
          </a:bodyPr>
          <a:lstStyle/>
          <a:p>
            <a:pPr lvl="0">
              <a:lnSpc>
                <a:spcPct val="120000"/>
              </a:lnSpc>
              <a:buNone/>
            </a:pPr>
            <a:r>
              <a:rPr lang="zh-CN" altLang="en-US" sz="2400" dirty="0">
                <a:solidFill>
                  <a:sysClr val="window" lastClr="FFFFFF"/>
                </a:solidFill>
                <a:latin typeface="Arial"/>
                <a:ea typeface="宋体"/>
                <a:cs typeface="+mn-cs"/>
              </a:rPr>
              <a:t>数据故事具有两重性，即将数据的客观性和故事的主观性为一体。就绝大多数人而言，相对于数据本身，数据故事更容易记忆、认知和转变成行动。</a:t>
            </a:r>
          </a:p>
          <a:p>
            <a:pPr lvl="0" algn="r">
              <a:lnSpc>
                <a:spcPct val="120000"/>
              </a:lnSpc>
              <a:buNone/>
            </a:pPr>
            <a:r>
              <a:rPr lang="en-US" altLang="en-US" sz="2400" i="1" dirty="0">
                <a:solidFill>
                  <a:sysClr val="window" lastClr="FFFFFF"/>
                </a:solidFill>
                <a:latin typeface="Arial"/>
                <a:ea typeface="宋体"/>
                <a:cs typeface="+mn-cs"/>
              </a:rPr>
              <a:t>——</a:t>
            </a:r>
            <a:r>
              <a:rPr lang="zh-CN" altLang="en-US" sz="2400" i="1" dirty="0">
                <a:solidFill>
                  <a:sysClr val="window" lastClr="FFFFFF"/>
                </a:solidFill>
                <a:latin typeface="Arial"/>
                <a:ea typeface="宋体"/>
                <a:cs typeface="+mn-cs"/>
              </a:rPr>
              <a:t>朝乐门（本书作者）</a:t>
            </a:r>
          </a:p>
        </p:txBody>
      </p:sp>
    </p:spTree>
    <p:extLst>
      <p:ext uri="{BB962C8B-B14F-4D97-AF65-F5344CB8AC3E}">
        <p14:creationId xmlns:p14="http://schemas.microsoft.com/office/powerpoint/2010/main" val="1033193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12</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066114"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2.1 </a:t>
            </a:r>
            <a:r>
              <a:rPr lang="zh-CN" altLang="en-US" sz="1400" dirty="0">
                <a:solidFill>
                  <a:schemeClr val="bg1"/>
                </a:solidFill>
                <a:latin typeface="宋体" panose="02010600030101010101" pitchFamily="2" charset="-122"/>
                <a:ea typeface="宋体" panose="02010600030101010101" pitchFamily="2" charset="-122"/>
                <a:sym typeface="+mn-ea"/>
              </a:rPr>
              <a:t>数据故事的定义</a:t>
            </a:r>
          </a:p>
        </p:txBody>
      </p:sp>
      <p:sp>
        <p:nvSpPr>
          <p:cNvPr id="15" name="标题 1">
            <a:extLst>
              <a:ext uri="{FF2B5EF4-FFF2-40B4-BE49-F238E27FC236}">
                <a16:creationId xmlns:a16="http://schemas.microsoft.com/office/drawing/2014/main" id="{B5061145-0532-4A2F-A9A0-6F95B18D2208}"/>
              </a:ext>
            </a:extLst>
          </p:cNvPr>
          <p:cNvSpPr txBox="1">
            <a:spLocks/>
          </p:cNvSpPr>
          <p:nvPr/>
        </p:nvSpPr>
        <p:spPr bwMode="auto">
          <a:xfrm>
            <a:off x="669830" y="606507"/>
            <a:ext cx="10666619" cy="821913"/>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rPr>
              <a:t>数据故事及数据故事化</a:t>
            </a:r>
            <a:endParaRPr kumimoji="0" lang="en-US" altLang="zh-CN"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7" name="矩形: 圆角 16">
            <a:extLst>
              <a:ext uri="{FF2B5EF4-FFF2-40B4-BE49-F238E27FC236}">
                <a16:creationId xmlns:a16="http://schemas.microsoft.com/office/drawing/2014/main" id="{3E975D61-1664-4D6D-B03A-381BD01CCB35}"/>
              </a:ext>
            </a:extLst>
          </p:cNvPr>
          <p:cNvSpPr/>
          <p:nvPr/>
        </p:nvSpPr>
        <p:spPr>
          <a:xfrm>
            <a:off x="2301236" y="2186417"/>
            <a:ext cx="7403806" cy="3052525"/>
          </a:xfrm>
          <a:prstGeom prst="roundRect">
            <a:avLst>
              <a:gd name="adj" fmla="val 4729"/>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文本框 17">
            <a:extLst>
              <a:ext uri="{FF2B5EF4-FFF2-40B4-BE49-F238E27FC236}">
                <a16:creationId xmlns:a16="http://schemas.microsoft.com/office/drawing/2014/main" id="{EEB9C838-029A-48FF-B3F8-6BE5BB9DE6CA}"/>
              </a:ext>
            </a:extLst>
          </p:cNvPr>
          <p:cNvSpPr txBox="1"/>
          <p:nvPr/>
        </p:nvSpPr>
        <p:spPr>
          <a:xfrm>
            <a:off x="2855902" y="2558517"/>
            <a:ext cx="6294474" cy="2340897"/>
          </a:xfrm>
          <a:prstGeom prst="rect">
            <a:avLst/>
          </a:prstGeom>
          <a:noFill/>
        </p:spPr>
        <p:txBody>
          <a:bodyPr wrap="square">
            <a:spAutoFit/>
          </a:bodyPr>
          <a:lstStyle/>
          <a:p>
            <a:pPr lvl="0">
              <a:lnSpc>
                <a:spcPct val="150000"/>
              </a:lnSpc>
              <a:buNone/>
            </a:pPr>
            <a:r>
              <a:rPr lang="zh-CN" altLang="en-US" sz="2000" dirty="0">
                <a:solidFill>
                  <a:sysClr val="window" lastClr="FFFFFF"/>
                </a:solidFill>
                <a:latin typeface="Arial"/>
                <a:ea typeface="宋体"/>
                <a:cs typeface="+mn-cs"/>
              </a:rPr>
              <a:t>数据故事</a:t>
            </a:r>
            <a:r>
              <a:rPr lang="en-US" altLang="zh-CN" sz="2000" dirty="0">
                <a:solidFill>
                  <a:sysClr val="window" lastClr="FFFFFF"/>
                </a:solidFill>
                <a:latin typeface="Arial"/>
                <a:ea typeface="宋体"/>
                <a:cs typeface="+mn-cs"/>
              </a:rPr>
              <a:t>(Data Story)</a:t>
            </a:r>
            <a:r>
              <a:rPr lang="zh-CN" altLang="en-US" sz="2000" dirty="0">
                <a:solidFill>
                  <a:sysClr val="window" lastClr="FFFFFF"/>
                </a:solidFill>
                <a:latin typeface="Arial"/>
                <a:ea typeface="宋体"/>
                <a:cs typeface="+mn-cs"/>
              </a:rPr>
              <a:t>是以满足特定业务需求为目的，以数据为原始材料，以数据分析和建模方法为手段，从数据中发现有价值的洞见，并以故事形式向目标受众提供的一种数据产品或服务。通常，将数据转换为数据故事的过程称作数据故事化</a:t>
            </a:r>
            <a:r>
              <a:rPr lang="en-US" altLang="zh-CN" sz="2000" dirty="0">
                <a:solidFill>
                  <a:sysClr val="window" lastClr="FFFFFF"/>
                </a:solidFill>
                <a:latin typeface="Arial"/>
                <a:ea typeface="宋体"/>
                <a:cs typeface="+mn-cs"/>
              </a:rPr>
              <a:t>(Data Storytelling)</a:t>
            </a:r>
            <a:r>
              <a:rPr lang="zh-CN" altLang="en-US" sz="2000" dirty="0">
                <a:solidFill>
                  <a:sysClr val="window" lastClr="FFFFFF"/>
                </a:solidFill>
                <a:latin typeface="Arial"/>
                <a:ea typeface="宋体"/>
                <a:cs typeface="+mn-cs"/>
              </a:rPr>
              <a:t>。</a:t>
            </a:r>
          </a:p>
        </p:txBody>
      </p:sp>
    </p:spTree>
    <p:extLst>
      <p:ext uri="{BB962C8B-B14F-4D97-AF65-F5344CB8AC3E}">
        <p14:creationId xmlns:p14="http://schemas.microsoft.com/office/powerpoint/2010/main" val="2971793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13</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066114"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2.1 </a:t>
            </a:r>
            <a:r>
              <a:rPr lang="zh-CN" altLang="en-US" sz="1400" dirty="0">
                <a:solidFill>
                  <a:schemeClr val="bg1"/>
                </a:solidFill>
                <a:latin typeface="宋体" panose="02010600030101010101" pitchFamily="2" charset="-122"/>
                <a:ea typeface="宋体" panose="02010600030101010101" pitchFamily="2" charset="-122"/>
                <a:sym typeface="+mn-ea"/>
              </a:rPr>
              <a:t>数据故事的定义</a:t>
            </a:r>
          </a:p>
        </p:txBody>
      </p:sp>
      <p:sp>
        <p:nvSpPr>
          <p:cNvPr id="17" name="标题 1">
            <a:extLst>
              <a:ext uri="{FF2B5EF4-FFF2-40B4-BE49-F238E27FC236}">
                <a16:creationId xmlns:a16="http://schemas.microsoft.com/office/drawing/2014/main" id="{38E94073-064A-4662-A9AB-7AF44CC90E56}"/>
              </a:ext>
            </a:extLst>
          </p:cNvPr>
          <p:cNvSpPr txBox="1">
            <a:spLocks/>
          </p:cNvSpPr>
          <p:nvPr/>
        </p:nvSpPr>
        <p:spPr bwMode="auto">
          <a:xfrm>
            <a:off x="366747" y="577072"/>
            <a:ext cx="10666619" cy="821913"/>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rPr>
              <a:t>数据故事及数据故事化</a:t>
            </a:r>
            <a:endParaRPr kumimoji="0" lang="en-US" altLang="zh-CN"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8" name="矩形 17">
            <a:extLst>
              <a:ext uri="{FF2B5EF4-FFF2-40B4-BE49-F238E27FC236}">
                <a16:creationId xmlns:a16="http://schemas.microsoft.com/office/drawing/2014/main" id="{95D37C32-A28B-43AA-9B9C-1E1E5751ACBB}"/>
              </a:ext>
            </a:extLst>
          </p:cNvPr>
          <p:cNvSpPr/>
          <p:nvPr/>
        </p:nvSpPr>
        <p:spPr>
          <a:xfrm>
            <a:off x="1501665" y="1817138"/>
            <a:ext cx="9031907" cy="1200329"/>
          </a:xfrm>
          <a:prstGeom prst="rect">
            <a:avLst/>
          </a:prstGeom>
        </p:spPr>
        <p:txBody>
          <a:bodyPr wrap="square">
            <a:spAutoFit/>
          </a:bodyPr>
          <a:lstStyle/>
          <a:p>
            <a:pPr fontAlgn="base">
              <a:spcBef>
                <a:spcPct val="0"/>
              </a:spcBef>
              <a:spcAft>
                <a:spcPct val="0"/>
              </a:spcAft>
            </a:pPr>
            <a:r>
              <a:rPr lang="en-US" altLang="zh-CN" dirty="0">
                <a:solidFill>
                  <a:prstClr val="black"/>
                </a:solidFill>
                <a:latin typeface="仿宋" panose="02010609060101010101" pitchFamily="49" charset="-122"/>
                <a:ea typeface="仿宋" panose="02010609060101010101" pitchFamily="49" charset="-122"/>
              </a:rPr>
              <a:t>    </a:t>
            </a:r>
            <a:r>
              <a:rPr lang="zh-CN" altLang="en-US" dirty="0">
                <a:solidFill>
                  <a:prstClr val="black"/>
                </a:solidFill>
                <a:latin typeface="仿宋" panose="02010609060101010101" pitchFamily="49" charset="-122"/>
                <a:ea typeface="仿宋" panose="02010609060101010101" pitchFamily="49" charset="-122"/>
              </a:rPr>
              <a:t>与文学与艺术中的（传统）故事不同的是，</a:t>
            </a:r>
            <a:r>
              <a:rPr lang="zh-CN" altLang="en-US" b="1" dirty="0">
                <a:solidFill>
                  <a:prstClr val="black"/>
                </a:solidFill>
                <a:latin typeface="仿宋" panose="02010609060101010101" pitchFamily="49" charset="-122"/>
                <a:ea typeface="仿宋" panose="02010609060101010101" pitchFamily="49" charset="-122"/>
              </a:rPr>
              <a:t>数据故事属于数据科学的范畴</a:t>
            </a:r>
            <a:r>
              <a:rPr lang="zh-CN" altLang="en-US" dirty="0">
                <a:solidFill>
                  <a:prstClr val="black"/>
                </a:solidFill>
                <a:latin typeface="仿宋" panose="02010609060101010101" pitchFamily="49" charset="-122"/>
                <a:ea typeface="仿宋" panose="02010609060101010101" pitchFamily="49" charset="-122"/>
              </a:rPr>
              <a:t>，即数据科学中的数据故事。</a:t>
            </a:r>
            <a:endParaRPr lang="en-US" altLang="zh-CN" dirty="0">
              <a:solidFill>
                <a:prstClr val="black"/>
              </a:solidFill>
              <a:latin typeface="仿宋" panose="02010609060101010101" pitchFamily="49" charset="-122"/>
              <a:ea typeface="仿宋" panose="02010609060101010101" pitchFamily="49" charset="-122"/>
            </a:endParaRPr>
          </a:p>
          <a:p>
            <a:pPr fontAlgn="base">
              <a:spcBef>
                <a:spcPct val="0"/>
              </a:spcBef>
              <a:spcAft>
                <a:spcPct val="0"/>
              </a:spcAft>
            </a:pPr>
            <a:r>
              <a:rPr lang="zh-CN" altLang="en-US" dirty="0">
                <a:solidFill>
                  <a:prstClr val="black"/>
                </a:solidFill>
                <a:latin typeface="仿宋" panose="02010609060101010101" pitchFamily="49" charset="-122"/>
                <a:ea typeface="仿宋" panose="02010609060101010101" pitchFamily="49" charset="-122"/>
              </a:rPr>
              <a:t>    因此，我们需要从</a:t>
            </a:r>
            <a:r>
              <a:rPr lang="zh-CN" altLang="en-US" b="1" dirty="0">
                <a:solidFill>
                  <a:prstClr val="black"/>
                </a:solidFill>
                <a:latin typeface="仿宋" panose="02010609060101010101" pitchFamily="49" charset="-122"/>
                <a:ea typeface="仿宋" panose="02010609060101010101" pitchFamily="49" charset="-122"/>
              </a:rPr>
              <a:t>科学</a:t>
            </a:r>
            <a:r>
              <a:rPr lang="zh-CN" altLang="en-US" dirty="0">
                <a:solidFill>
                  <a:prstClr val="black"/>
                </a:solidFill>
                <a:latin typeface="仿宋" panose="02010609060101010101" pitchFamily="49" charset="-122"/>
                <a:ea typeface="仿宋" panose="02010609060101010101" pitchFamily="49" charset="-122"/>
              </a:rPr>
              <a:t>，尤其是</a:t>
            </a:r>
            <a:r>
              <a:rPr lang="zh-CN" altLang="en-US" b="1" dirty="0">
                <a:solidFill>
                  <a:prstClr val="black"/>
                </a:solidFill>
                <a:latin typeface="仿宋" panose="02010609060101010101" pitchFamily="49" charset="-122"/>
                <a:ea typeface="仿宋" panose="02010609060101010101" pitchFamily="49" charset="-122"/>
              </a:rPr>
              <a:t>数据科学</a:t>
            </a:r>
            <a:r>
              <a:rPr lang="zh-CN" altLang="en-US" dirty="0">
                <a:solidFill>
                  <a:prstClr val="black"/>
                </a:solidFill>
                <a:latin typeface="仿宋" panose="02010609060101010101" pitchFamily="49" charset="-122"/>
                <a:ea typeface="仿宋" panose="02010609060101010101" pitchFamily="49" charset="-122"/>
              </a:rPr>
              <a:t>的高度研究数据故事，而不能仅仅停留在文学或艺术层面讨论。</a:t>
            </a:r>
            <a:r>
              <a:rPr lang="en-US" altLang="zh-CN" dirty="0">
                <a:solidFill>
                  <a:prstClr val="black"/>
                </a:solidFill>
                <a:latin typeface="仿宋" panose="02010609060101010101" pitchFamily="49" charset="-122"/>
                <a:ea typeface="仿宋" panose="02010609060101010101" pitchFamily="49" charset="-122"/>
              </a:rPr>
              <a:t> </a:t>
            </a:r>
            <a:endParaRPr lang="zh-CN" altLang="en-US" dirty="0">
              <a:solidFill>
                <a:prstClr val="black"/>
              </a:solidFill>
              <a:latin typeface="仿宋" panose="02010609060101010101" pitchFamily="49" charset="-122"/>
              <a:ea typeface="仿宋" panose="02010609060101010101" pitchFamily="49" charset="-122"/>
            </a:endParaRPr>
          </a:p>
        </p:txBody>
      </p:sp>
      <p:pic>
        <p:nvPicPr>
          <p:cNvPr id="19" name="pic">
            <a:extLst>
              <a:ext uri="{FF2B5EF4-FFF2-40B4-BE49-F238E27FC236}">
                <a16:creationId xmlns:a16="http://schemas.microsoft.com/office/drawing/2014/main" id="{44A7DD9E-7D6D-48A0-9DC5-0D1DA00F95D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a:xfrm>
            <a:off x="3988770" y="3081589"/>
            <a:ext cx="3528595" cy="2797527"/>
          </a:xfrm>
          <a:prstGeom prst="rect">
            <a:avLst/>
          </a:prstGeom>
        </p:spPr>
      </p:pic>
      <p:sp>
        <p:nvSpPr>
          <p:cNvPr id="20" name="矩形 19">
            <a:extLst>
              <a:ext uri="{FF2B5EF4-FFF2-40B4-BE49-F238E27FC236}">
                <a16:creationId xmlns:a16="http://schemas.microsoft.com/office/drawing/2014/main" id="{A18B3CC1-6E4B-417B-9EF3-C26517BBD2A6}"/>
              </a:ext>
            </a:extLst>
          </p:cNvPr>
          <p:cNvSpPr/>
          <p:nvPr/>
        </p:nvSpPr>
        <p:spPr>
          <a:xfrm>
            <a:off x="3127348" y="6039180"/>
            <a:ext cx="5400600" cy="369332"/>
          </a:xfrm>
          <a:prstGeom prst="rect">
            <a:avLst/>
          </a:prstGeom>
        </p:spPr>
        <p:txBody>
          <a:bodyPr wrap="square">
            <a:spAutoFit/>
          </a:bodyPr>
          <a:lstStyle/>
          <a:p>
            <a:pPr algn="ctr" fontAlgn="base">
              <a:spcBef>
                <a:spcPct val="0"/>
              </a:spcBef>
              <a:spcAft>
                <a:spcPct val="0"/>
              </a:spcAft>
            </a:pPr>
            <a:r>
              <a:rPr lang="zh-CN" altLang="en-US" dirty="0">
                <a:latin typeface="Pingfang SC"/>
                <a:ea typeface="宋体" panose="02010600030101010101" pitchFamily="2" charset="-122"/>
              </a:rPr>
              <a:t>文学故事与数据故事的对比</a:t>
            </a:r>
          </a:p>
        </p:txBody>
      </p:sp>
      <p:cxnSp>
        <p:nvCxnSpPr>
          <p:cNvPr id="3" name="直接连接符 2">
            <a:extLst>
              <a:ext uri="{FF2B5EF4-FFF2-40B4-BE49-F238E27FC236}">
                <a16:creationId xmlns:a16="http://schemas.microsoft.com/office/drawing/2014/main" id="{786006CE-6362-4234-9D82-8CD00BF329E5}"/>
              </a:ext>
            </a:extLst>
          </p:cNvPr>
          <p:cNvCxnSpPr>
            <a:cxnSpLocks/>
          </p:cNvCxnSpPr>
          <p:nvPr/>
        </p:nvCxnSpPr>
        <p:spPr>
          <a:xfrm>
            <a:off x="1501665" y="1481988"/>
            <a:ext cx="9145070"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776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14</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066114"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2.1 </a:t>
            </a:r>
            <a:r>
              <a:rPr lang="zh-CN" altLang="en-US" sz="1400" dirty="0">
                <a:solidFill>
                  <a:schemeClr val="bg1"/>
                </a:solidFill>
                <a:latin typeface="宋体" panose="02010600030101010101" pitchFamily="2" charset="-122"/>
                <a:ea typeface="宋体" panose="02010600030101010101" pitchFamily="2" charset="-122"/>
                <a:sym typeface="+mn-ea"/>
              </a:rPr>
              <a:t>数据故事的定义</a:t>
            </a:r>
          </a:p>
        </p:txBody>
      </p:sp>
      <p:sp>
        <p:nvSpPr>
          <p:cNvPr id="16" name="标题 1">
            <a:extLst>
              <a:ext uri="{FF2B5EF4-FFF2-40B4-BE49-F238E27FC236}">
                <a16:creationId xmlns:a16="http://schemas.microsoft.com/office/drawing/2014/main" id="{0287CBFB-3AF4-4102-9ACA-E8238165C877}"/>
              </a:ext>
            </a:extLst>
          </p:cNvPr>
          <p:cNvSpPr txBox="1">
            <a:spLocks/>
          </p:cNvSpPr>
          <p:nvPr/>
        </p:nvSpPr>
        <p:spPr bwMode="auto">
          <a:xfrm>
            <a:off x="645721" y="751735"/>
            <a:ext cx="10666619" cy="821913"/>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b="1" i="0" u="none" strike="noStrike" kern="0" cap="none" spc="0" normalizeH="0" baseline="0" noProof="0">
                <a:ln>
                  <a:noFill/>
                </a:ln>
                <a:solidFill>
                  <a:srgbClr val="44546A"/>
                </a:solidFill>
                <a:effectLst/>
                <a:uLnTx/>
                <a:uFillTx/>
                <a:latin typeface="黑体" panose="02010609060101010101" pitchFamily="49" charset="-122"/>
                <a:ea typeface="黑体" panose="02010609060101010101" pitchFamily="49" charset="-122"/>
              </a:rPr>
              <a:t>数据故事的金字塔模型</a:t>
            </a:r>
            <a:endParaRPr kumimoji="0" lang="en-US" altLang="zh-CN"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7" name="矩形 16">
            <a:extLst>
              <a:ext uri="{FF2B5EF4-FFF2-40B4-BE49-F238E27FC236}">
                <a16:creationId xmlns:a16="http://schemas.microsoft.com/office/drawing/2014/main" id="{0CB10A67-4E2E-450D-A8CC-21897B52BA02}"/>
              </a:ext>
            </a:extLst>
          </p:cNvPr>
          <p:cNvSpPr/>
          <p:nvPr/>
        </p:nvSpPr>
        <p:spPr>
          <a:xfrm>
            <a:off x="2999757" y="5805264"/>
            <a:ext cx="5400600" cy="369332"/>
          </a:xfrm>
          <a:prstGeom prst="rect">
            <a:avLst/>
          </a:prstGeom>
        </p:spPr>
        <p:txBody>
          <a:bodyPr wrap="square">
            <a:spAutoFit/>
          </a:bodyPr>
          <a:lstStyle/>
          <a:p>
            <a:pPr algn="ctr" fontAlgn="base">
              <a:spcBef>
                <a:spcPct val="0"/>
              </a:spcBef>
              <a:spcAft>
                <a:spcPct val="0"/>
              </a:spcAft>
            </a:pPr>
            <a:r>
              <a:rPr lang="zh-CN" altLang="en-US" dirty="0">
                <a:latin typeface="Pingfang SC"/>
                <a:ea typeface="宋体" panose="02010600030101010101" pitchFamily="2" charset="-122"/>
              </a:rPr>
              <a:t>数据故事的金字塔模型</a:t>
            </a:r>
          </a:p>
        </p:txBody>
      </p:sp>
      <p:pic>
        <p:nvPicPr>
          <p:cNvPr id="18" name="pic">
            <a:extLst>
              <a:ext uri="{FF2B5EF4-FFF2-40B4-BE49-F238E27FC236}">
                <a16:creationId xmlns:a16="http://schemas.microsoft.com/office/drawing/2014/main" id="{C8A322AC-AEC4-4C61-8A13-8033D11C918D}"/>
              </a:ext>
            </a:extLst>
          </p:cNvPr>
          <p:cNvPicPr/>
          <p:nvPr/>
        </p:nvPicPr>
        <p:blipFill>
          <a:blip r:embed="rId5">
            <a:extLst>
              <a:ext uri="{28A0092B-C50C-407E-A947-70E740481C1C}">
                <a14:useLocalDpi xmlns:a14="http://schemas.microsoft.com/office/drawing/2010/main" val="0"/>
              </a:ext>
            </a:extLst>
          </a:blip>
          <a:srcRect/>
          <a:stretch>
            <a:fillRect/>
          </a:stretch>
        </p:blipFill>
        <p:spPr>
          <a:xfrm>
            <a:off x="2365255" y="2116872"/>
            <a:ext cx="6669603" cy="3472194"/>
          </a:xfrm>
          <a:prstGeom prst="rect">
            <a:avLst/>
          </a:prstGeom>
        </p:spPr>
      </p:pic>
    </p:spTree>
    <p:extLst>
      <p:ext uri="{BB962C8B-B14F-4D97-AF65-F5344CB8AC3E}">
        <p14:creationId xmlns:p14="http://schemas.microsoft.com/office/powerpoint/2010/main" val="2534012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15</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066114"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2.1 </a:t>
            </a:r>
            <a:r>
              <a:rPr lang="zh-CN" altLang="en-US" sz="1400" dirty="0">
                <a:solidFill>
                  <a:schemeClr val="bg1"/>
                </a:solidFill>
                <a:latin typeface="宋体" panose="02010600030101010101" pitchFamily="2" charset="-122"/>
                <a:ea typeface="宋体" panose="02010600030101010101" pitchFamily="2" charset="-122"/>
                <a:sym typeface="+mn-ea"/>
              </a:rPr>
              <a:t>数据故事的定义</a:t>
            </a:r>
          </a:p>
        </p:txBody>
      </p:sp>
      <p:sp>
        <p:nvSpPr>
          <p:cNvPr id="15" name="标题 1">
            <a:extLst>
              <a:ext uri="{FF2B5EF4-FFF2-40B4-BE49-F238E27FC236}">
                <a16:creationId xmlns:a16="http://schemas.microsoft.com/office/drawing/2014/main" id="{EA643E0D-E210-4945-BBF3-078BCA97AE3E}"/>
              </a:ext>
            </a:extLst>
          </p:cNvPr>
          <p:cNvSpPr txBox="1">
            <a:spLocks/>
          </p:cNvSpPr>
          <p:nvPr/>
        </p:nvSpPr>
        <p:spPr bwMode="auto">
          <a:xfrm>
            <a:off x="418893" y="480675"/>
            <a:ext cx="10666619" cy="821913"/>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rPr>
              <a:t>数据故事与数据故事化的相关术语</a:t>
            </a:r>
            <a:endParaRPr kumimoji="0" lang="en-US" altLang="zh-CN"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graphicFrame>
        <p:nvGraphicFramePr>
          <p:cNvPr id="16" name="内容占位符 5">
            <a:extLst>
              <a:ext uri="{FF2B5EF4-FFF2-40B4-BE49-F238E27FC236}">
                <a16:creationId xmlns:a16="http://schemas.microsoft.com/office/drawing/2014/main" id="{636922B7-B749-4C94-9479-6CB804BFF8F6}"/>
              </a:ext>
            </a:extLst>
          </p:cNvPr>
          <p:cNvGraphicFramePr>
            <a:graphicFrameLocks/>
          </p:cNvGraphicFramePr>
          <p:nvPr>
            <p:extLst>
              <p:ext uri="{D42A27DB-BD31-4B8C-83A1-F6EECF244321}">
                <p14:modId xmlns:p14="http://schemas.microsoft.com/office/powerpoint/2010/main" val="3036025832"/>
              </p:ext>
            </p:extLst>
          </p:nvPr>
        </p:nvGraphicFramePr>
        <p:xfrm>
          <a:off x="1271464" y="1556792"/>
          <a:ext cx="9289032" cy="46805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5700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graphicEl>
                                              <a:dgm id="{6A6928A4-A0C3-4866-80C2-F1DC8D196B6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graphicEl>
                                              <a:dgm id="{559667EB-D73A-492D-98C5-E0F938A6613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graphicEl>
                                              <a:dgm id="{7BEDFBA9-37E4-4953-A7C6-AEF44769C4D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graphicEl>
                                              <a:dgm id="{044EB186-B886-4E2F-A77E-3D95AAE1901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graphicEl>
                                              <a:dgm id="{5B9DF7A7-A516-4935-AEB3-E05CF82EA6D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graphicEl>
                                              <a:dgm id="{1156A7F9-9B1E-471F-8E52-6ECE4DED07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16</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066114"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2.1 </a:t>
            </a:r>
            <a:r>
              <a:rPr lang="zh-CN" altLang="en-US" sz="1400" dirty="0">
                <a:solidFill>
                  <a:schemeClr val="bg1"/>
                </a:solidFill>
                <a:latin typeface="宋体" panose="02010600030101010101" pitchFamily="2" charset="-122"/>
                <a:ea typeface="宋体" panose="02010600030101010101" pitchFamily="2" charset="-122"/>
                <a:sym typeface="+mn-ea"/>
              </a:rPr>
              <a:t>数据故事的定义</a:t>
            </a:r>
          </a:p>
        </p:txBody>
      </p:sp>
      <p:pic>
        <p:nvPicPr>
          <p:cNvPr id="16" name="图片 15" descr="图示, 维恩图&#10;&#10;描述已自动生成">
            <a:extLst>
              <a:ext uri="{FF2B5EF4-FFF2-40B4-BE49-F238E27FC236}">
                <a16:creationId xmlns:a16="http://schemas.microsoft.com/office/drawing/2014/main" id="{6F7E05A4-103C-435F-9441-6F406346CFC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138954" y="953560"/>
            <a:ext cx="5184576" cy="5112568"/>
          </a:xfrm>
          <a:prstGeom prst="rect">
            <a:avLst/>
          </a:prstGeom>
        </p:spPr>
      </p:pic>
      <p:sp>
        <p:nvSpPr>
          <p:cNvPr id="17" name="标题 1">
            <a:extLst>
              <a:ext uri="{FF2B5EF4-FFF2-40B4-BE49-F238E27FC236}">
                <a16:creationId xmlns:a16="http://schemas.microsoft.com/office/drawing/2014/main" id="{33CD772B-5038-4FFF-A88C-A2E5E258491F}"/>
              </a:ext>
            </a:extLst>
          </p:cNvPr>
          <p:cNvSpPr txBox="1">
            <a:spLocks/>
          </p:cNvSpPr>
          <p:nvPr/>
        </p:nvSpPr>
        <p:spPr bwMode="auto">
          <a:xfrm>
            <a:off x="397932" y="510416"/>
            <a:ext cx="10666619" cy="821913"/>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b="1" kern="0" dirty="0">
                <a:solidFill>
                  <a:srgbClr val="44546A"/>
                </a:solidFill>
                <a:latin typeface="黑体" panose="02010609060101010101" pitchFamily="49" charset="-122"/>
                <a:ea typeface="黑体" panose="02010609060101010101" pitchFamily="49" charset="-122"/>
              </a:rPr>
              <a:t>数据故事的作用</a:t>
            </a:r>
            <a:r>
              <a:rPr lang="en-US" altLang="zh-CN" b="1" kern="0" dirty="0">
                <a:solidFill>
                  <a:srgbClr val="44546A"/>
                </a:solidFill>
                <a:latin typeface="黑体" panose="02010609060101010101" pitchFamily="49" charset="-122"/>
                <a:ea typeface="黑体" panose="02010609060101010101" pitchFamily="49" charset="-122"/>
              </a:rPr>
              <a:t>——EEE</a:t>
            </a:r>
            <a:r>
              <a:rPr lang="zh-CN" altLang="en-US" b="1" kern="0" dirty="0">
                <a:solidFill>
                  <a:srgbClr val="44546A"/>
                </a:solidFill>
                <a:latin typeface="黑体" panose="02010609060101010101" pitchFamily="49" charset="-122"/>
                <a:ea typeface="黑体" panose="02010609060101010101" pitchFamily="49" charset="-122"/>
              </a:rPr>
              <a:t>作用</a:t>
            </a:r>
            <a:endParaRPr lang="en-US" altLang="zh-CN" b="1" kern="0" dirty="0">
              <a:solidFill>
                <a:srgbClr val="44546A"/>
              </a:solidFill>
              <a:latin typeface="黑体" panose="02010609060101010101" pitchFamily="49" charset="-122"/>
              <a:ea typeface="黑体" panose="02010609060101010101" pitchFamily="49" charset="-122"/>
            </a:endParaRPr>
          </a:p>
        </p:txBody>
      </p:sp>
      <p:sp>
        <p:nvSpPr>
          <p:cNvPr id="18" name="矩形 17">
            <a:extLst>
              <a:ext uri="{FF2B5EF4-FFF2-40B4-BE49-F238E27FC236}">
                <a16:creationId xmlns:a16="http://schemas.microsoft.com/office/drawing/2014/main" id="{AF9899FC-362D-4905-9181-F281838AC77B}"/>
              </a:ext>
            </a:extLst>
          </p:cNvPr>
          <p:cNvSpPr/>
          <p:nvPr/>
        </p:nvSpPr>
        <p:spPr>
          <a:xfrm>
            <a:off x="2999757" y="5805264"/>
            <a:ext cx="5400600" cy="615553"/>
          </a:xfrm>
          <a:prstGeom prst="rect">
            <a:avLst/>
          </a:prstGeom>
        </p:spPr>
        <p:txBody>
          <a:bodyPr wrap="square">
            <a:spAutoFit/>
          </a:bodyPr>
          <a:lstStyle/>
          <a:p>
            <a:pPr algn="ctr" fontAlgn="base">
              <a:spcBef>
                <a:spcPct val="0"/>
              </a:spcBef>
              <a:spcAft>
                <a:spcPct val="0"/>
              </a:spcAft>
            </a:pPr>
            <a:r>
              <a:rPr lang="zh-CN" altLang="en-US" dirty="0">
                <a:latin typeface="Pingfang SC"/>
                <a:ea typeface="宋体" panose="02010600030101010101" pitchFamily="2" charset="-122"/>
              </a:rPr>
              <a:t>数据故事化的作用</a:t>
            </a:r>
          </a:p>
          <a:p>
            <a:pPr algn="ctr" fontAlgn="base">
              <a:spcBef>
                <a:spcPct val="0"/>
              </a:spcBef>
              <a:spcAft>
                <a:spcPct val="0"/>
              </a:spcAft>
            </a:pPr>
            <a:r>
              <a:rPr lang="zh-CN" altLang="en-US" sz="1600" i="1" dirty="0">
                <a:solidFill>
                  <a:schemeClr val="accent1">
                    <a:lumMod val="50000"/>
                  </a:schemeClr>
                </a:solidFill>
                <a:latin typeface="Pingfang SC"/>
                <a:ea typeface="宋体" panose="02010600030101010101" pitchFamily="2" charset="-122"/>
              </a:rPr>
              <a:t>（来源：</a:t>
            </a:r>
            <a:r>
              <a:rPr lang="en-GB" altLang="zh-CN" sz="1600" i="1" dirty="0">
                <a:solidFill>
                  <a:schemeClr val="accent1">
                    <a:lumMod val="50000"/>
                  </a:schemeClr>
                </a:solidFill>
                <a:latin typeface="Pingfang SC"/>
                <a:ea typeface="宋体" panose="02010600030101010101" pitchFamily="2" charset="-122"/>
              </a:rPr>
              <a:t>Brent Dykes</a:t>
            </a:r>
            <a:r>
              <a:rPr lang="zh-CN" altLang="en-GB" sz="1600" i="1" dirty="0">
                <a:solidFill>
                  <a:schemeClr val="accent1">
                    <a:lumMod val="50000"/>
                  </a:schemeClr>
                </a:solidFill>
                <a:latin typeface="Pingfang SC"/>
                <a:ea typeface="宋体" panose="02010600030101010101" pitchFamily="2" charset="-122"/>
              </a:rPr>
              <a:t>，</a:t>
            </a:r>
            <a:r>
              <a:rPr lang="en-GB" altLang="zh-CN" sz="1600" i="1" dirty="0">
                <a:solidFill>
                  <a:schemeClr val="accent1">
                    <a:lumMod val="50000"/>
                  </a:schemeClr>
                </a:solidFill>
                <a:latin typeface="Pingfang SC"/>
                <a:ea typeface="宋体" panose="02010600030101010101" pitchFamily="2" charset="-122"/>
              </a:rPr>
              <a:t>2016</a:t>
            </a:r>
            <a:r>
              <a:rPr lang="zh-CN" altLang="en-GB" sz="1600" i="1" dirty="0">
                <a:solidFill>
                  <a:schemeClr val="accent1">
                    <a:lumMod val="50000"/>
                  </a:schemeClr>
                </a:solidFill>
                <a:latin typeface="Pingfang SC"/>
                <a:ea typeface="宋体" panose="02010600030101010101" pitchFamily="2" charset="-122"/>
              </a:rPr>
              <a:t>）</a:t>
            </a:r>
          </a:p>
        </p:txBody>
      </p:sp>
    </p:spTree>
    <p:extLst>
      <p:ext uri="{BB962C8B-B14F-4D97-AF65-F5344CB8AC3E}">
        <p14:creationId xmlns:p14="http://schemas.microsoft.com/office/powerpoint/2010/main" val="453065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8896985" y="567055"/>
            <a:ext cx="2406015" cy="2327910"/>
          </a:xfrm>
          <a:prstGeom prst="rect">
            <a:avLst/>
          </a:prstGeom>
        </p:spPr>
      </p:pic>
      <p:pic>
        <p:nvPicPr>
          <p:cNvPr id="5" name="图片 4"/>
          <p:cNvPicPr>
            <a:picLocks noChangeAspect="1"/>
          </p:cNvPicPr>
          <p:nvPr/>
        </p:nvPicPr>
        <p:blipFill>
          <a:blip r:embed="rId4"/>
          <a:srcRect t="11054"/>
          <a:stretch>
            <a:fillRect/>
          </a:stretch>
        </p:blipFill>
        <p:spPr>
          <a:xfrm>
            <a:off x="0" y="6198870"/>
            <a:ext cx="12192635" cy="659130"/>
          </a:xfrm>
          <a:prstGeom prst="rect">
            <a:avLst/>
          </a:prstGeom>
        </p:spPr>
      </p:pic>
      <p:sp>
        <p:nvSpPr>
          <p:cNvPr id="10" name="灯片编号占位符 9">
            <a:extLst>
              <a:ext uri="{FF2B5EF4-FFF2-40B4-BE49-F238E27FC236}">
                <a16:creationId xmlns:a16="http://schemas.microsoft.com/office/drawing/2014/main" id="{D22E7FCE-6F0C-4E14-BC08-5B44B7C420F8}"/>
              </a:ext>
            </a:extLst>
          </p:cNvPr>
          <p:cNvSpPr>
            <a:spLocks noGrp="1"/>
          </p:cNvSpPr>
          <p:nvPr>
            <p:ph type="sldNum" sz="quarter" idx="12"/>
          </p:nvPr>
        </p:nvSpPr>
        <p:spPr/>
        <p:txBody>
          <a:bodyPr/>
          <a:lstStyle/>
          <a:p>
            <a:fld id="{49AE70B2-8BF9-45C0-BB95-33D1B9D3A854}" type="slidenum">
              <a:rPr lang="zh-CN" altLang="en-US" smtClean="0"/>
              <a:t>17</a:t>
            </a:fld>
            <a:endParaRPr lang="zh-CN" altLang="en-US" dirty="0"/>
          </a:p>
        </p:txBody>
      </p:sp>
      <p:sp>
        <p:nvSpPr>
          <p:cNvPr id="12" name="标题 5">
            <a:extLst>
              <a:ext uri="{FF2B5EF4-FFF2-40B4-BE49-F238E27FC236}">
                <a16:creationId xmlns:a16="http://schemas.microsoft.com/office/drawing/2014/main" id="{09AB895E-38C2-4B68-8E3A-107AB6CFB2A8}"/>
              </a:ext>
            </a:extLst>
          </p:cNvPr>
          <p:cNvSpPr txBox="1">
            <a:spLocks/>
          </p:cNvSpPr>
          <p:nvPr/>
        </p:nvSpPr>
        <p:spPr bwMode="auto">
          <a:xfrm>
            <a:off x="538717" y="2286000"/>
            <a:ext cx="6693768" cy="1143000"/>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800" kern="0" dirty="0">
                <a:ln/>
                <a:solidFill>
                  <a:srgbClr val="44546A"/>
                </a:solidFill>
                <a:effectLst>
                  <a:reflection blurRad="6350" stA="53000" endA="300" endPos="35500" dir="5400000" sy="-90000" algn="bl" rotWithShape="0"/>
                </a:effectLst>
              </a:rPr>
              <a:t>2.2 </a:t>
            </a:r>
            <a:r>
              <a:rPr lang="zh-CN" altLang="en-US" sz="4800" kern="0" dirty="0">
                <a:ln/>
                <a:solidFill>
                  <a:srgbClr val="44546A"/>
                </a:solidFill>
                <a:effectLst>
                  <a:reflection blurRad="6350" stA="53000" endA="300" endPos="35500" dir="5400000" sy="-90000" algn="bl" rotWithShape="0"/>
                </a:effectLst>
              </a:rPr>
              <a:t>数据故事的特征</a:t>
            </a:r>
          </a:p>
        </p:txBody>
      </p:sp>
      <p:sp>
        <p:nvSpPr>
          <p:cNvPr id="8" name="副标题 6">
            <a:extLst>
              <a:ext uri="{FF2B5EF4-FFF2-40B4-BE49-F238E27FC236}">
                <a16:creationId xmlns:a16="http://schemas.microsoft.com/office/drawing/2014/main" id="{B1B18CAA-683B-48A7-AA99-38D77892DD42}"/>
              </a:ext>
            </a:extLst>
          </p:cNvPr>
          <p:cNvSpPr txBox="1">
            <a:spLocks/>
          </p:cNvSpPr>
          <p:nvPr/>
        </p:nvSpPr>
        <p:spPr bwMode="auto">
          <a:xfrm>
            <a:off x="3935760" y="4077072"/>
            <a:ext cx="4320480" cy="1752600"/>
          </a:xfrm>
          <a:prstGeom prst="rect">
            <a:avLst/>
          </a:prstGeom>
          <a:noFill/>
          <a:ln w="9525">
            <a:noFill/>
            <a:miter lim="800000"/>
          </a:ln>
        </p:spPr>
        <p:txBody>
          <a:bodyPr vert="horz" wrap="square" lIns="91440" tIns="45720" rIns="91440" bIns="45720" numCol="1" anchor="t" anchorCtr="0" compatLnSpc="1"/>
          <a:lstStyle>
            <a:lvl1pPr marL="0" indent="0" algn="l" rtl="0" eaLnBrk="0" fontAlgn="base" hangingPunct="0">
              <a:spcBef>
                <a:spcPct val="20000"/>
              </a:spcBef>
              <a:spcAft>
                <a:spcPct val="0"/>
              </a:spcAft>
              <a:buClr>
                <a:schemeClr val="hlink"/>
              </a:buClr>
              <a:buFont typeface="Wingdings" panose="05000000000000000000" pitchFamily="2" charset="2"/>
              <a:buNone/>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
                <a:srgbClr val="0563C1"/>
              </a:buClr>
              <a:buSzTx/>
              <a:buFont typeface="Wingdings" panose="05000000000000000000" pitchFamily="2" charset="2"/>
              <a:buNone/>
              <a:tabLst/>
              <a:defRPr/>
            </a:pPr>
            <a:r>
              <a:rPr kumimoji="0" lang="en-US" altLang="zh-CN" sz="2000" b="0" i="0" u="none" strike="noStrike" kern="0" cap="none" spc="0" normalizeH="0" baseline="0" noProof="0">
                <a:ln>
                  <a:noFill/>
                </a:ln>
                <a:solidFill>
                  <a:sysClr val="window" lastClr="FFFFFF">
                    <a:lumMod val="50000"/>
                  </a:sysClr>
                </a:solidFill>
                <a:effectLst/>
                <a:uLnTx/>
                <a:uFillTx/>
                <a:latin typeface="Arial"/>
                <a:ea typeface="宋体"/>
                <a:cs typeface="+mn-cs"/>
              </a:rPr>
              <a:t>▲2.1</a:t>
            </a:r>
            <a:r>
              <a:rPr kumimoji="0" lang="zh-CN" altLang="en-US" sz="2000" b="0" i="0" u="none" strike="noStrike" kern="0" cap="none" spc="0" normalizeH="0" baseline="0" noProof="0">
                <a:ln>
                  <a:noFill/>
                </a:ln>
                <a:solidFill>
                  <a:sysClr val="window" lastClr="FFFFFF">
                    <a:lumMod val="50000"/>
                  </a:sysClr>
                </a:solidFill>
                <a:effectLst/>
                <a:uLnTx/>
                <a:uFillTx/>
                <a:latin typeface="Arial"/>
                <a:ea typeface="宋体"/>
                <a:cs typeface="+mn-cs"/>
              </a:rPr>
              <a:t>数据故事的定义</a:t>
            </a:r>
            <a:endParaRPr kumimoji="0" lang="en-US" altLang="zh-CN" sz="2000" b="0" i="0" u="none" strike="noStrike" kern="0" cap="none" spc="0" normalizeH="0" baseline="0" noProof="0">
              <a:ln>
                <a:noFill/>
              </a:ln>
              <a:solidFill>
                <a:sysClr val="window" lastClr="FFFFFF">
                  <a:lumMod val="50000"/>
                </a:sysClr>
              </a:solidFill>
              <a:effectLst/>
              <a:uLnTx/>
              <a:uFillTx/>
              <a:latin typeface="Arial"/>
              <a:ea typeface="宋体"/>
              <a:cs typeface="+mn-cs"/>
            </a:endParaRPr>
          </a:p>
          <a:p>
            <a:pPr marL="0" marR="0" lvl="0" indent="0" algn="l" defTabSz="914400" rtl="0" eaLnBrk="0" fontAlgn="base" latinLnBrk="0" hangingPunct="0">
              <a:lnSpc>
                <a:spcPct val="100000"/>
              </a:lnSpc>
              <a:spcBef>
                <a:spcPct val="20000"/>
              </a:spcBef>
              <a:spcAft>
                <a:spcPct val="0"/>
              </a:spcAft>
              <a:buClr>
                <a:srgbClr val="0563C1"/>
              </a:buClr>
              <a:buSzTx/>
              <a:buFont typeface="Wingdings" panose="05000000000000000000" pitchFamily="2" charset="2"/>
              <a:buNone/>
              <a:tabLst/>
              <a:defRPr/>
            </a:pPr>
            <a:endParaRPr kumimoji="0" lang="en-US" altLang="zh-CN" sz="2000" b="0" i="0" u="none" strike="noStrike" kern="0" cap="none" spc="0" normalizeH="0" baseline="0" noProof="0">
              <a:ln>
                <a:noFill/>
              </a:ln>
              <a:solidFill>
                <a:sysClr val="window" lastClr="FFFFFF">
                  <a:lumMod val="50000"/>
                </a:sysClr>
              </a:solidFill>
              <a:effectLst/>
              <a:uLnTx/>
              <a:uFillTx/>
              <a:latin typeface="Arial"/>
              <a:ea typeface="宋体"/>
              <a:cs typeface="+mn-cs"/>
            </a:endParaRPr>
          </a:p>
          <a:p>
            <a:pPr marL="0" marR="0" lvl="0" indent="0" algn="l" defTabSz="914400" rtl="0" eaLnBrk="0" fontAlgn="base" latinLnBrk="0" hangingPunct="0">
              <a:lnSpc>
                <a:spcPct val="100000"/>
              </a:lnSpc>
              <a:spcBef>
                <a:spcPct val="20000"/>
              </a:spcBef>
              <a:spcAft>
                <a:spcPct val="0"/>
              </a:spcAft>
              <a:buClr>
                <a:srgbClr val="0563C1"/>
              </a:buClr>
              <a:buSzTx/>
              <a:buFont typeface="Wingdings" panose="05000000000000000000" pitchFamily="2" charset="2"/>
              <a:buNone/>
              <a:tabLst/>
              <a:defRPr/>
            </a:pPr>
            <a:r>
              <a:rPr kumimoji="0" lang="en-US" altLang="zh-CN" sz="2000" b="0" i="0" u="none" strike="noStrike" kern="0" cap="none" spc="0" normalizeH="0" baseline="0" noProof="0">
                <a:ln>
                  <a:noFill/>
                </a:ln>
                <a:solidFill>
                  <a:sysClr val="windowText" lastClr="000000"/>
                </a:solidFill>
                <a:effectLst/>
                <a:uLnTx/>
                <a:uFillTx/>
                <a:latin typeface="Arial"/>
                <a:ea typeface="宋体"/>
                <a:cs typeface="+mn-cs"/>
              </a:rPr>
              <a:t>▼2.3</a:t>
            </a:r>
            <a:r>
              <a:rPr kumimoji="0" lang="zh-CN" altLang="en-US" sz="2000" b="0" i="0" u="none" strike="noStrike" kern="0" cap="none" spc="0" normalizeH="0" baseline="0" noProof="0">
                <a:ln>
                  <a:noFill/>
                </a:ln>
                <a:solidFill>
                  <a:sysClr val="windowText" lastClr="000000"/>
                </a:solidFill>
                <a:effectLst/>
                <a:uLnTx/>
                <a:uFillTx/>
                <a:latin typeface="Arial"/>
                <a:ea typeface="宋体"/>
                <a:cs typeface="+mn-cs"/>
              </a:rPr>
              <a:t>数据故事的认知</a:t>
            </a:r>
            <a:endParaRPr kumimoji="0" lang="zh-CN" altLang="en-US" sz="2000" b="0" i="0" u="none" strike="noStrike" kern="0" cap="none" spc="0" normalizeH="0" baseline="0" noProof="0" dirty="0">
              <a:ln>
                <a:noFill/>
              </a:ln>
              <a:solidFill>
                <a:sysClr val="windowText" lastClr="000000"/>
              </a:solidFill>
              <a:effectLst/>
              <a:uLnTx/>
              <a:uFillTx/>
              <a:latin typeface="Arial"/>
              <a:ea typeface="宋体"/>
              <a:cs typeface="+mn-cs"/>
            </a:endParaRPr>
          </a:p>
        </p:txBody>
      </p:sp>
    </p:spTree>
    <p:custDataLst>
      <p:tags r:id="rId1"/>
    </p:custDataLst>
    <p:extLst>
      <p:ext uri="{BB962C8B-B14F-4D97-AF65-F5344CB8AC3E}">
        <p14:creationId xmlns:p14="http://schemas.microsoft.com/office/powerpoint/2010/main" val="352460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18</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3"/>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066114"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2.2 </a:t>
            </a:r>
            <a:r>
              <a:rPr lang="zh-CN" altLang="en-US" sz="1400" dirty="0">
                <a:solidFill>
                  <a:schemeClr val="bg1"/>
                </a:solidFill>
                <a:latin typeface="宋体" panose="02010600030101010101" pitchFamily="2" charset="-122"/>
                <a:ea typeface="宋体" panose="02010600030101010101" pitchFamily="2" charset="-122"/>
                <a:sym typeface="+mn-ea"/>
              </a:rPr>
              <a:t>数据故事的特征</a:t>
            </a:r>
          </a:p>
        </p:txBody>
      </p:sp>
      <p:sp>
        <p:nvSpPr>
          <p:cNvPr id="15" name="标题 1">
            <a:extLst>
              <a:ext uri="{FF2B5EF4-FFF2-40B4-BE49-F238E27FC236}">
                <a16:creationId xmlns:a16="http://schemas.microsoft.com/office/drawing/2014/main" id="{094B6477-5467-4F9D-9A24-C1615FEDE2BA}"/>
              </a:ext>
            </a:extLst>
          </p:cNvPr>
          <p:cNvSpPr txBox="1">
            <a:spLocks/>
          </p:cNvSpPr>
          <p:nvPr/>
        </p:nvSpPr>
        <p:spPr bwMode="auto">
          <a:xfrm>
            <a:off x="681865" y="404376"/>
            <a:ext cx="10666619" cy="821913"/>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b="1" i="0" u="none" strike="noStrike" kern="0" cap="none" spc="0" normalizeH="0" baseline="0" noProof="0">
                <a:ln>
                  <a:noFill/>
                </a:ln>
                <a:solidFill>
                  <a:srgbClr val="44546A"/>
                </a:solidFill>
                <a:effectLst/>
                <a:uLnTx/>
                <a:uFillTx/>
                <a:latin typeface="黑体" panose="02010609060101010101" pitchFamily="49" charset="-122"/>
                <a:ea typeface="黑体" panose="02010609060101010101" pitchFamily="49" charset="-122"/>
              </a:rPr>
              <a:t>数据故事与文学故事的区别</a:t>
            </a:r>
            <a:endParaRPr kumimoji="0" lang="en-US" altLang="zh-CN"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graphicFrame>
        <p:nvGraphicFramePr>
          <p:cNvPr id="16" name="表格 15">
            <a:extLst>
              <a:ext uri="{FF2B5EF4-FFF2-40B4-BE49-F238E27FC236}">
                <a16:creationId xmlns:a16="http://schemas.microsoft.com/office/drawing/2014/main" id="{4C4418EC-9E09-48C8-93A6-AE554A2E6287}"/>
              </a:ext>
            </a:extLst>
          </p:cNvPr>
          <p:cNvGraphicFramePr>
            <a:graphicFrameLocks noGrp="1"/>
          </p:cNvGraphicFramePr>
          <p:nvPr>
            <p:extLst>
              <p:ext uri="{D42A27DB-BD31-4B8C-83A1-F6EECF244321}">
                <p14:modId xmlns:p14="http://schemas.microsoft.com/office/powerpoint/2010/main" val="830527278"/>
              </p:ext>
            </p:extLst>
          </p:nvPr>
        </p:nvGraphicFramePr>
        <p:xfrm>
          <a:off x="843516" y="1153451"/>
          <a:ext cx="10555314" cy="5233172"/>
        </p:xfrm>
        <a:graphic>
          <a:graphicData uri="http://schemas.openxmlformats.org/drawingml/2006/table">
            <a:tbl>
              <a:tblPr firstRow="1" firstCol="1" bandRow="1"/>
              <a:tblGrid>
                <a:gridCol w="1520379">
                  <a:extLst>
                    <a:ext uri="{9D8B030D-6E8A-4147-A177-3AD203B41FA5}">
                      <a16:colId xmlns:a16="http://schemas.microsoft.com/office/drawing/2014/main" val="20000"/>
                    </a:ext>
                  </a:extLst>
                </a:gridCol>
                <a:gridCol w="4611791">
                  <a:extLst>
                    <a:ext uri="{9D8B030D-6E8A-4147-A177-3AD203B41FA5}">
                      <a16:colId xmlns:a16="http://schemas.microsoft.com/office/drawing/2014/main" val="20001"/>
                    </a:ext>
                  </a:extLst>
                </a:gridCol>
                <a:gridCol w="4423144">
                  <a:extLst>
                    <a:ext uri="{9D8B030D-6E8A-4147-A177-3AD203B41FA5}">
                      <a16:colId xmlns:a16="http://schemas.microsoft.com/office/drawing/2014/main" val="20002"/>
                    </a:ext>
                  </a:extLst>
                </a:gridCol>
              </a:tblGrid>
              <a:tr h="470107">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8600" algn="ctr">
                        <a:lnSpc>
                          <a:spcPct val="110000"/>
                        </a:lnSpc>
                        <a:spcAft>
                          <a:spcPts val="0"/>
                        </a:spcAft>
                      </a:pPr>
                      <a:r>
                        <a:rPr lang="en-US" sz="1600" b="0" kern="100" dirty="0">
                          <a:effectLst/>
                          <a:latin typeface="华文仿宋" panose="02010600040101010101" pitchFamily="2" charset="-122"/>
                          <a:ea typeface="华文仿宋" panose="02010600040101010101" pitchFamily="2" charset="-122"/>
                        </a:rPr>
                        <a:t> </a:t>
                      </a:r>
                      <a:endParaRPr lang="zh-CN" sz="1600" b="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8600" algn="ctr">
                        <a:lnSpc>
                          <a:spcPct val="110000"/>
                        </a:lnSpc>
                        <a:spcAft>
                          <a:spcPts val="0"/>
                        </a:spcAft>
                      </a:pPr>
                      <a:r>
                        <a:rPr lang="zh-CN" sz="1800" b="1" kern="100" dirty="0">
                          <a:effectLst/>
                          <a:latin typeface="华文仿宋" panose="02010600040101010101" pitchFamily="2" charset="-122"/>
                          <a:ea typeface="华文仿宋" panose="02010600040101010101" pitchFamily="2" charset="-122"/>
                        </a:rPr>
                        <a:t>数据故事</a:t>
                      </a:r>
                      <a:endParaRPr lang="zh-CN" sz="1800" b="1"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indent="228600" algn="ctr">
                        <a:lnSpc>
                          <a:spcPct val="110000"/>
                        </a:lnSpc>
                        <a:spcAft>
                          <a:spcPts val="0"/>
                        </a:spcAft>
                      </a:pPr>
                      <a:r>
                        <a:rPr lang="zh-CN" sz="1800" b="1" kern="100" dirty="0">
                          <a:effectLst/>
                          <a:latin typeface="华文仿宋" panose="02010600040101010101" pitchFamily="2" charset="-122"/>
                          <a:ea typeface="华文仿宋" panose="02010600040101010101" pitchFamily="2" charset="-122"/>
                        </a:rPr>
                        <a:t>文学故事</a:t>
                      </a:r>
                      <a:endParaRPr lang="zh-CN" sz="1800" b="1"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0"/>
                  </a:ext>
                </a:extLst>
              </a:tr>
              <a:tr h="503597">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marL="8890" indent="-68580" algn="ctr">
                        <a:lnSpc>
                          <a:spcPct val="110000"/>
                        </a:lnSpc>
                        <a:spcAft>
                          <a:spcPts val="0"/>
                        </a:spcAft>
                      </a:pPr>
                      <a:r>
                        <a:rPr lang="zh-CN" sz="1800" b="1" kern="100" dirty="0">
                          <a:effectLst/>
                          <a:latin typeface="华文仿宋" panose="02010600040101010101" pitchFamily="2" charset="-122"/>
                          <a:ea typeface="华文仿宋" panose="02010600040101010101" pitchFamily="2" charset="-122"/>
                        </a:rPr>
                        <a:t>动机</a:t>
                      </a:r>
                      <a:endParaRPr lang="zh-CN" sz="1800" b="1"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8890" indent="-68580" algn="ctr">
                        <a:lnSpc>
                          <a:spcPct val="110000"/>
                        </a:lnSpc>
                        <a:spcAft>
                          <a:spcPts val="0"/>
                        </a:spcAft>
                      </a:pPr>
                      <a:r>
                        <a:rPr lang="zh-CN" sz="1600" b="0" kern="100" dirty="0">
                          <a:effectLst/>
                          <a:latin typeface="华文仿宋" panose="02010600040101010101" pitchFamily="2" charset="-122"/>
                          <a:ea typeface="华文仿宋" panose="02010600040101010101" pitchFamily="2" charset="-122"/>
                        </a:rPr>
                        <a:t>面向具体业务需求，动机具有专一性</a:t>
                      </a:r>
                      <a:endParaRPr lang="zh-CN" sz="1600" b="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8890" indent="-68580" algn="ctr">
                        <a:lnSpc>
                          <a:spcPct val="110000"/>
                        </a:lnSpc>
                        <a:spcAft>
                          <a:spcPts val="0"/>
                        </a:spcAft>
                      </a:pPr>
                      <a:r>
                        <a:rPr lang="zh-CN" sz="1600" b="0" kern="100" dirty="0">
                          <a:effectLst/>
                          <a:latin typeface="华文仿宋" panose="02010600040101010101" pitchFamily="2" charset="-122"/>
                          <a:ea typeface="华文仿宋" panose="02010600040101010101" pitchFamily="2" charset="-122"/>
                        </a:rPr>
                        <a:t>脱离于具体业务，动机具有通用性</a:t>
                      </a:r>
                      <a:endParaRPr lang="zh-CN" sz="1600" b="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1"/>
                  </a:ext>
                </a:extLst>
              </a:tr>
              <a:tr h="403796">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marL="8890" indent="-68580" algn="ctr">
                        <a:lnSpc>
                          <a:spcPct val="110000"/>
                        </a:lnSpc>
                        <a:spcAft>
                          <a:spcPts val="0"/>
                        </a:spcAft>
                      </a:pPr>
                      <a:r>
                        <a:rPr lang="zh-CN" sz="1800" b="1" kern="100" dirty="0">
                          <a:effectLst/>
                          <a:latin typeface="华文仿宋" panose="02010600040101010101" pitchFamily="2" charset="-122"/>
                          <a:ea typeface="华文仿宋" panose="02010600040101010101" pitchFamily="2" charset="-122"/>
                        </a:rPr>
                        <a:t>内容</a:t>
                      </a:r>
                      <a:endParaRPr lang="zh-CN" sz="1800" b="1"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8890" indent="-68580" algn="ctr">
                        <a:lnSpc>
                          <a:spcPct val="110000"/>
                        </a:lnSpc>
                        <a:spcAft>
                          <a:spcPts val="0"/>
                        </a:spcAft>
                      </a:pPr>
                      <a:r>
                        <a:rPr lang="zh-CN" sz="1600" b="0" kern="100" dirty="0">
                          <a:effectLst/>
                          <a:latin typeface="华文仿宋" panose="02010600040101010101" pitchFamily="2" charset="-122"/>
                          <a:ea typeface="华文仿宋" panose="02010600040101010101" pitchFamily="2" charset="-122"/>
                        </a:rPr>
                        <a:t>忠于原始数据，不能虚构</a:t>
                      </a:r>
                      <a:endParaRPr lang="zh-CN" sz="1600" b="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8890" indent="-68580" algn="ctr">
                        <a:lnSpc>
                          <a:spcPct val="110000"/>
                        </a:lnSpc>
                        <a:spcAft>
                          <a:spcPts val="0"/>
                        </a:spcAft>
                      </a:pPr>
                      <a:r>
                        <a:rPr lang="zh-CN" sz="1600" b="0" kern="100">
                          <a:effectLst/>
                          <a:latin typeface="华文仿宋" panose="02010600040101010101" pitchFamily="2" charset="-122"/>
                          <a:ea typeface="华文仿宋" panose="02010600040101010101" pitchFamily="2" charset="-122"/>
                        </a:rPr>
                        <a:t>可以没有数据依据，也可以虚构</a:t>
                      </a:r>
                      <a:endParaRPr lang="zh-CN" sz="1600" b="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002"/>
                  </a:ext>
                </a:extLst>
              </a:tr>
              <a:tr h="503597">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marL="8890" indent="-68580" algn="ctr">
                        <a:lnSpc>
                          <a:spcPct val="110000"/>
                        </a:lnSpc>
                        <a:spcAft>
                          <a:spcPts val="0"/>
                        </a:spcAft>
                      </a:pPr>
                      <a:r>
                        <a:rPr lang="zh-CN" sz="1800" b="1" kern="100" dirty="0">
                          <a:effectLst/>
                          <a:latin typeface="华文仿宋" panose="02010600040101010101" pitchFamily="2" charset="-122"/>
                          <a:ea typeface="华文仿宋" panose="02010600040101010101" pitchFamily="2" charset="-122"/>
                        </a:rPr>
                        <a:t>依据</a:t>
                      </a:r>
                      <a:endParaRPr lang="zh-CN" sz="1800" b="1"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8890" indent="-68580" algn="ctr">
                        <a:lnSpc>
                          <a:spcPct val="110000"/>
                        </a:lnSpc>
                        <a:spcAft>
                          <a:spcPts val="0"/>
                        </a:spcAft>
                      </a:pPr>
                      <a:r>
                        <a:rPr lang="zh-CN" sz="1600" b="0" kern="100" dirty="0">
                          <a:effectLst/>
                          <a:latin typeface="华文仿宋" panose="02010600040101010101" pitchFamily="2" charset="-122"/>
                          <a:ea typeface="华文仿宋" panose="02010600040101010101" pitchFamily="2" charset="-122"/>
                        </a:rPr>
                        <a:t>基于数据分析</a:t>
                      </a:r>
                    </a:p>
                    <a:p>
                      <a:pPr marL="8890" indent="-68580" algn="ctr">
                        <a:lnSpc>
                          <a:spcPct val="110000"/>
                        </a:lnSpc>
                        <a:spcAft>
                          <a:spcPts val="0"/>
                        </a:spcAft>
                      </a:pPr>
                      <a:r>
                        <a:rPr lang="zh-CN" sz="1600" b="0" kern="100" dirty="0">
                          <a:effectLst/>
                          <a:latin typeface="华文仿宋" panose="02010600040101010101" pitchFamily="2" charset="-122"/>
                          <a:ea typeface="华文仿宋" panose="02010600040101010101" pitchFamily="2" charset="-122"/>
                        </a:rPr>
                        <a:t>数据故事化是分析过程</a:t>
                      </a:r>
                      <a:endParaRPr lang="zh-CN" sz="1600" b="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8890" indent="-68580" algn="ctr">
                        <a:lnSpc>
                          <a:spcPct val="110000"/>
                        </a:lnSpc>
                        <a:spcAft>
                          <a:spcPts val="0"/>
                        </a:spcAft>
                      </a:pPr>
                      <a:r>
                        <a:rPr lang="zh-CN" sz="1600" b="0" kern="100">
                          <a:effectLst/>
                          <a:latin typeface="华文仿宋" panose="02010600040101010101" pitchFamily="2" charset="-122"/>
                          <a:ea typeface="华文仿宋" panose="02010600040101010101" pitchFamily="2" charset="-122"/>
                        </a:rPr>
                        <a:t>基于想象力和创造力</a:t>
                      </a:r>
                    </a:p>
                    <a:p>
                      <a:pPr marL="8890" indent="-68580" algn="ctr">
                        <a:lnSpc>
                          <a:spcPct val="110000"/>
                        </a:lnSpc>
                        <a:spcAft>
                          <a:spcPts val="0"/>
                        </a:spcAft>
                      </a:pPr>
                      <a:r>
                        <a:rPr lang="zh-CN" sz="1600" b="0" kern="100">
                          <a:effectLst/>
                          <a:latin typeface="华文仿宋" panose="02010600040101010101" pitchFamily="2" charset="-122"/>
                          <a:ea typeface="华文仿宋" panose="02010600040101010101" pitchFamily="2" charset="-122"/>
                        </a:rPr>
                        <a:t>文学故事化是创造过程</a:t>
                      </a:r>
                      <a:endParaRPr lang="zh-CN" sz="1600" b="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3"/>
                  </a:ext>
                </a:extLst>
              </a:tr>
              <a:tr h="403796">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marL="8890" indent="-68580" algn="ctr">
                        <a:lnSpc>
                          <a:spcPct val="110000"/>
                        </a:lnSpc>
                        <a:spcAft>
                          <a:spcPts val="0"/>
                        </a:spcAft>
                      </a:pPr>
                      <a:r>
                        <a:rPr lang="zh-CN" sz="1800" b="1" kern="100" dirty="0">
                          <a:effectLst/>
                          <a:latin typeface="华文仿宋" panose="02010600040101010101" pitchFamily="2" charset="-122"/>
                          <a:ea typeface="华文仿宋" panose="02010600040101010101" pitchFamily="2" charset="-122"/>
                        </a:rPr>
                        <a:t>生成技术</a:t>
                      </a:r>
                      <a:endParaRPr lang="zh-CN" sz="1800" b="1"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8890" indent="-68580" algn="ctr">
                        <a:lnSpc>
                          <a:spcPct val="110000"/>
                        </a:lnSpc>
                        <a:spcAft>
                          <a:spcPts val="0"/>
                        </a:spcAft>
                      </a:pPr>
                      <a:r>
                        <a:rPr lang="zh-CN" sz="1600" b="0" kern="100" dirty="0">
                          <a:effectLst/>
                          <a:latin typeface="华文仿宋" panose="02010600040101010101" pitchFamily="2" charset="-122"/>
                          <a:ea typeface="华文仿宋" panose="02010600040101010101" pitchFamily="2" charset="-122"/>
                        </a:rPr>
                        <a:t>自动化技术</a:t>
                      </a:r>
                      <a:endParaRPr lang="zh-CN" sz="1600" b="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8890" indent="-68580" algn="ctr">
                        <a:lnSpc>
                          <a:spcPct val="110000"/>
                        </a:lnSpc>
                        <a:spcAft>
                          <a:spcPts val="0"/>
                        </a:spcAft>
                      </a:pPr>
                      <a:r>
                        <a:rPr lang="zh-CN" sz="1600" b="0" kern="100" dirty="0">
                          <a:effectLst/>
                          <a:latin typeface="华文仿宋" panose="02010600040101010101" pitchFamily="2" charset="-122"/>
                          <a:ea typeface="华文仿宋" panose="02010600040101010101" pitchFamily="2" charset="-122"/>
                        </a:rPr>
                        <a:t>人类创作</a:t>
                      </a:r>
                      <a:endParaRPr lang="zh-CN" sz="1600" b="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004"/>
                  </a:ext>
                </a:extLst>
              </a:tr>
              <a:tr h="503597">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marL="8890" indent="-68580" algn="ctr">
                        <a:lnSpc>
                          <a:spcPct val="110000"/>
                        </a:lnSpc>
                        <a:spcAft>
                          <a:spcPts val="0"/>
                        </a:spcAft>
                      </a:pPr>
                      <a:r>
                        <a:rPr lang="zh-CN" sz="1800" b="1" kern="100" dirty="0">
                          <a:effectLst/>
                          <a:latin typeface="华文仿宋" panose="02010600040101010101" pitchFamily="2" charset="-122"/>
                          <a:ea typeface="华文仿宋" panose="02010600040101010101" pitchFamily="2" charset="-122"/>
                        </a:rPr>
                        <a:t>生成过程</a:t>
                      </a:r>
                      <a:endParaRPr lang="zh-CN" sz="1800" b="1"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8890" indent="-68580" algn="ctr">
                        <a:lnSpc>
                          <a:spcPct val="110000"/>
                        </a:lnSpc>
                        <a:spcAft>
                          <a:spcPts val="0"/>
                        </a:spcAft>
                      </a:pPr>
                      <a:r>
                        <a:rPr lang="zh-CN" sz="1600" b="0" kern="100" dirty="0">
                          <a:effectLst/>
                          <a:latin typeface="华文仿宋" panose="02010600040101010101" pitchFamily="2" charset="-122"/>
                          <a:ea typeface="华文仿宋" panose="02010600040101010101" pitchFamily="2" charset="-122"/>
                        </a:rPr>
                        <a:t>数据</a:t>
                      </a:r>
                      <a:r>
                        <a:rPr lang="en-US" sz="1600" b="0" kern="100" dirty="0">
                          <a:effectLst/>
                          <a:latin typeface="华文仿宋" panose="02010600040101010101" pitchFamily="2" charset="-122"/>
                          <a:ea typeface="华文仿宋" panose="02010600040101010101" pitchFamily="2" charset="-122"/>
                        </a:rPr>
                        <a:t>→</a:t>
                      </a:r>
                      <a:r>
                        <a:rPr lang="zh-CN" sz="1600" b="0" kern="100" dirty="0">
                          <a:effectLst/>
                          <a:latin typeface="华文仿宋" panose="02010600040101010101" pitchFamily="2" charset="-122"/>
                          <a:ea typeface="华文仿宋" panose="02010600040101010101" pitchFamily="2" charset="-122"/>
                        </a:rPr>
                        <a:t>分析模型</a:t>
                      </a:r>
                      <a:r>
                        <a:rPr lang="en-US" sz="1600" b="0" kern="100" dirty="0">
                          <a:effectLst/>
                          <a:latin typeface="华文仿宋" panose="02010600040101010101" pitchFamily="2" charset="-122"/>
                          <a:ea typeface="华文仿宋" panose="02010600040101010101" pitchFamily="2" charset="-122"/>
                        </a:rPr>
                        <a:t>→</a:t>
                      </a:r>
                      <a:r>
                        <a:rPr lang="zh-CN" sz="1600" b="0" kern="100" dirty="0">
                          <a:effectLst/>
                          <a:latin typeface="华文仿宋" panose="02010600040101010101" pitchFamily="2" charset="-122"/>
                          <a:ea typeface="华文仿宋" panose="02010600040101010101" pitchFamily="2" charset="-122"/>
                        </a:rPr>
                        <a:t>故事模型</a:t>
                      </a:r>
                      <a:r>
                        <a:rPr lang="en-US" sz="1600" b="0" kern="100" dirty="0">
                          <a:effectLst/>
                          <a:latin typeface="华文仿宋" panose="02010600040101010101" pitchFamily="2" charset="-122"/>
                          <a:ea typeface="华文仿宋" panose="02010600040101010101" pitchFamily="2" charset="-122"/>
                        </a:rPr>
                        <a:t>→</a:t>
                      </a:r>
                      <a:r>
                        <a:rPr lang="zh-CN" sz="1600" b="0" kern="100" dirty="0">
                          <a:effectLst/>
                          <a:latin typeface="华文仿宋" panose="02010600040101010101" pitchFamily="2" charset="-122"/>
                          <a:ea typeface="华文仿宋" panose="02010600040101010101" pitchFamily="2" charset="-122"/>
                        </a:rPr>
                        <a:t>叙事模型</a:t>
                      </a:r>
                      <a:r>
                        <a:rPr lang="en-US" sz="1600" b="0" kern="100" dirty="0">
                          <a:effectLst/>
                          <a:latin typeface="华文仿宋" panose="02010600040101010101" pitchFamily="2" charset="-122"/>
                          <a:ea typeface="华文仿宋" panose="02010600040101010101" pitchFamily="2" charset="-122"/>
                        </a:rPr>
                        <a:t>→</a:t>
                      </a:r>
                      <a:r>
                        <a:rPr lang="zh-CN" sz="1600" b="0" kern="100" dirty="0">
                          <a:effectLst/>
                          <a:latin typeface="华文仿宋" panose="02010600040101010101" pitchFamily="2" charset="-122"/>
                          <a:ea typeface="华文仿宋" panose="02010600040101010101" pitchFamily="2" charset="-122"/>
                        </a:rPr>
                        <a:t>故事叙述</a:t>
                      </a:r>
                      <a:endParaRPr lang="zh-CN" sz="1600" b="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8890" indent="-68580" algn="ctr">
                        <a:lnSpc>
                          <a:spcPct val="110000"/>
                        </a:lnSpc>
                        <a:spcAft>
                          <a:spcPts val="0"/>
                        </a:spcAft>
                      </a:pPr>
                      <a:r>
                        <a:rPr lang="zh-CN" sz="1600" b="0" kern="100" dirty="0">
                          <a:effectLst/>
                          <a:latin typeface="华文仿宋" panose="02010600040101010101" pitchFamily="2" charset="-122"/>
                          <a:ea typeface="华文仿宋" panose="02010600040101010101" pitchFamily="2" charset="-122"/>
                        </a:rPr>
                        <a:t>灵感</a:t>
                      </a:r>
                      <a:r>
                        <a:rPr lang="en-US" sz="1600" b="0" kern="100" dirty="0">
                          <a:effectLst/>
                          <a:latin typeface="华文仿宋" panose="02010600040101010101" pitchFamily="2" charset="-122"/>
                          <a:ea typeface="华文仿宋" panose="02010600040101010101" pitchFamily="2" charset="-122"/>
                        </a:rPr>
                        <a:t>→</a:t>
                      </a:r>
                      <a:r>
                        <a:rPr lang="zh-CN" sz="1600" b="0" kern="100" dirty="0">
                          <a:effectLst/>
                          <a:latin typeface="华文仿宋" panose="02010600040101010101" pitchFamily="2" charset="-122"/>
                          <a:ea typeface="华文仿宋" panose="02010600040101010101" pitchFamily="2" charset="-122"/>
                        </a:rPr>
                        <a:t>叙事模型</a:t>
                      </a:r>
                      <a:r>
                        <a:rPr lang="en-US" sz="1600" b="0" kern="100" dirty="0">
                          <a:effectLst/>
                          <a:latin typeface="华文仿宋" panose="02010600040101010101" pitchFamily="2" charset="-122"/>
                          <a:ea typeface="华文仿宋" panose="02010600040101010101" pitchFamily="2" charset="-122"/>
                        </a:rPr>
                        <a:t>→</a:t>
                      </a:r>
                      <a:r>
                        <a:rPr lang="zh-CN" sz="1600" b="0" kern="100" dirty="0">
                          <a:effectLst/>
                          <a:latin typeface="华文仿宋" panose="02010600040101010101" pitchFamily="2" charset="-122"/>
                          <a:ea typeface="华文仿宋" panose="02010600040101010101" pitchFamily="2" charset="-122"/>
                        </a:rPr>
                        <a:t>故事叙述</a:t>
                      </a:r>
                      <a:endParaRPr lang="zh-CN" sz="1600" b="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5"/>
                  </a:ext>
                </a:extLst>
              </a:tr>
              <a:tr h="503597">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marL="8890" indent="-68580" algn="ctr">
                        <a:lnSpc>
                          <a:spcPct val="110000"/>
                        </a:lnSpc>
                        <a:spcAft>
                          <a:spcPts val="0"/>
                        </a:spcAft>
                      </a:pPr>
                      <a:r>
                        <a:rPr lang="zh-CN" sz="1800" b="1" kern="100" dirty="0">
                          <a:effectLst/>
                          <a:latin typeface="华文仿宋" panose="02010600040101010101" pitchFamily="2" charset="-122"/>
                          <a:ea typeface="华文仿宋" panose="02010600040101010101" pitchFamily="2" charset="-122"/>
                        </a:rPr>
                        <a:t>理论基础</a:t>
                      </a:r>
                      <a:endParaRPr lang="zh-CN" sz="1800" b="1"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8890" indent="-68580" algn="ctr">
                        <a:lnSpc>
                          <a:spcPct val="110000"/>
                        </a:lnSpc>
                        <a:spcAft>
                          <a:spcPts val="0"/>
                        </a:spcAft>
                      </a:pPr>
                      <a:r>
                        <a:rPr lang="zh-CN" sz="1600" b="0" kern="100">
                          <a:effectLst/>
                          <a:latin typeface="华文仿宋" panose="02010600040101010101" pitchFamily="2" charset="-122"/>
                          <a:ea typeface="华文仿宋" panose="02010600040101010101" pitchFamily="2" charset="-122"/>
                        </a:rPr>
                        <a:t>数据科学、信息图、认知科学、意义构建理论</a:t>
                      </a:r>
                      <a:endParaRPr lang="zh-CN" sz="1600" b="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8890" indent="-68580" algn="ctr">
                        <a:lnSpc>
                          <a:spcPct val="110000"/>
                        </a:lnSpc>
                        <a:spcAft>
                          <a:spcPts val="0"/>
                        </a:spcAft>
                      </a:pPr>
                      <a:r>
                        <a:rPr lang="zh-CN" sz="1600" b="0" kern="100" dirty="0">
                          <a:effectLst/>
                          <a:latin typeface="华文仿宋" panose="02010600040101010101" pitchFamily="2" charset="-122"/>
                          <a:ea typeface="华文仿宋" panose="02010600040101010101" pitchFamily="2" charset="-122"/>
                        </a:rPr>
                        <a:t>文学、宗教、哲学、民俗等</a:t>
                      </a:r>
                      <a:endParaRPr lang="zh-CN" sz="1600" b="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006"/>
                  </a:ext>
                </a:extLst>
              </a:tr>
              <a:tr h="503597">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marL="8890" indent="-68580" algn="ctr">
                        <a:lnSpc>
                          <a:spcPct val="110000"/>
                        </a:lnSpc>
                        <a:spcAft>
                          <a:spcPts val="0"/>
                        </a:spcAft>
                      </a:pPr>
                      <a:r>
                        <a:rPr lang="zh-CN" sz="1800" b="1" kern="100" dirty="0">
                          <a:effectLst/>
                          <a:latin typeface="华文仿宋" panose="02010600040101010101" pitchFamily="2" charset="-122"/>
                          <a:ea typeface="华文仿宋" panose="02010600040101010101" pitchFamily="2" charset="-122"/>
                        </a:rPr>
                        <a:t>与可视化的关系</a:t>
                      </a:r>
                      <a:endParaRPr lang="zh-CN" sz="1800" b="1"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8890" indent="-68580" algn="ctr">
                        <a:lnSpc>
                          <a:spcPct val="110000"/>
                        </a:lnSpc>
                        <a:spcAft>
                          <a:spcPts val="0"/>
                        </a:spcAft>
                      </a:pPr>
                      <a:r>
                        <a:rPr lang="zh-CN" sz="1600" b="0" kern="100">
                          <a:effectLst/>
                          <a:latin typeface="华文仿宋" panose="02010600040101010101" pitchFamily="2" charset="-122"/>
                          <a:ea typeface="华文仿宋" panose="02010600040101010101" pitchFamily="2" charset="-122"/>
                        </a:rPr>
                        <a:t>数据可视化是数据故事化叙述的重要补充手段</a:t>
                      </a:r>
                      <a:endParaRPr lang="zh-CN" sz="1600" b="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8890" indent="-68580" algn="ctr">
                        <a:lnSpc>
                          <a:spcPct val="110000"/>
                        </a:lnSpc>
                        <a:spcAft>
                          <a:spcPts val="0"/>
                        </a:spcAft>
                      </a:pPr>
                      <a:r>
                        <a:rPr lang="zh-CN" sz="1600" b="0" kern="100" dirty="0">
                          <a:effectLst/>
                          <a:latin typeface="华文仿宋" panose="02010600040101010101" pitchFamily="2" charset="-122"/>
                          <a:ea typeface="华文仿宋" panose="02010600040101010101" pitchFamily="2" charset="-122"/>
                        </a:rPr>
                        <a:t>数据可视化是文学故事的衍生产品</a:t>
                      </a:r>
                      <a:endParaRPr lang="zh-CN" sz="1600" b="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7"/>
                  </a:ext>
                </a:extLst>
              </a:tr>
              <a:tr h="503597">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marL="8890" indent="-68580" algn="ctr">
                        <a:lnSpc>
                          <a:spcPct val="110000"/>
                        </a:lnSpc>
                        <a:spcAft>
                          <a:spcPts val="0"/>
                        </a:spcAft>
                      </a:pPr>
                      <a:r>
                        <a:rPr lang="zh-CN" sz="1800" b="1" kern="100" dirty="0">
                          <a:effectLst/>
                          <a:latin typeface="华文仿宋" panose="02010600040101010101" pitchFamily="2" charset="-122"/>
                          <a:ea typeface="华文仿宋" panose="02010600040101010101" pitchFamily="2" charset="-122"/>
                        </a:rPr>
                        <a:t>受众范围</a:t>
                      </a:r>
                      <a:endParaRPr lang="zh-CN" sz="1800" b="1"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8890" indent="-68580" algn="ctr">
                        <a:lnSpc>
                          <a:spcPct val="110000"/>
                        </a:lnSpc>
                        <a:spcAft>
                          <a:spcPts val="0"/>
                        </a:spcAft>
                      </a:pPr>
                      <a:r>
                        <a:rPr lang="zh-CN" sz="1600" b="0" kern="100">
                          <a:effectLst/>
                          <a:latin typeface="华文仿宋" panose="02010600040101010101" pitchFamily="2" charset="-122"/>
                          <a:ea typeface="华文仿宋" panose="02010600040101010101" pitchFamily="2" charset="-122"/>
                        </a:rPr>
                        <a:t>较为专一，离开具体受众不具备可读性</a:t>
                      </a:r>
                      <a:endParaRPr lang="zh-CN" sz="1600" b="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8890" indent="-68580" algn="ctr">
                        <a:lnSpc>
                          <a:spcPct val="110000"/>
                        </a:lnSpc>
                        <a:spcAft>
                          <a:spcPts val="0"/>
                        </a:spcAft>
                      </a:pPr>
                      <a:r>
                        <a:rPr lang="zh-CN" sz="1600" b="0" kern="100" dirty="0">
                          <a:effectLst/>
                          <a:latin typeface="华文仿宋" panose="02010600040101010101" pitchFamily="2" charset="-122"/>
                          <a:ea typeface="华文仿宋" panose="02010600040101010101" pitchFamily="2" charset="-122"/>
                        </a:rPr>
                        <a:t>较为广泛，故事对不同受众均有较强的可读性</a:t>
                      </a:r>
                      <a:endParaRPr lang="zh-CN" sz="1600" b="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008"/>
                  </a:ext>
                </a:extLst>
              </a:tr>
              <a:tr h="403796">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marL="8890" indent="-68580" algn="ctr">
                        <a:lnSpc>
                          <a:spcPct val="110000"/>
                        </a:lnSpc>
                        <a:spcAft>
                          <a:spcPts val="0"/>
                        </a:spcAft>
                      </a:pPr>
                      <a:r>
                        <a:rPr lang="zh-CN" sz="1800" b="1" kern="100" dirty="0">
                          <a:effectLst/>
                          <a:latin typeface="华文仿宋" panose="02010600040101010101" pitchFamily="2" charset="-122"/>
                          <a:ea typeface="华文仿宋" panose="02010600040101010101" pitchFamily="2" charset="-122"/>
                        </a:rPr>
                        <a:t>与受众交互</a:t>
                      </a:r>
                      <a:endParaRPr lang="zh-CN" sz="1800" b="1"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8890" indent="-68580" algn="ctr">
                        <a:lnSpc>
                          <a:spcPct val="110000"/>
                        </a:lnSpc>
                        <a:spcAft>
                          <a:spcPts val="0"/>
                        </a:spcAft>
                      </a:pPr>
                      <a:r>
                        <a:rPr lang="zh-CN" sz="1600" b="0" kern="100">
                          <a:effectLst/>
                          <a:latin typeface="华文仿宋" panose="02010600040101010101" pitchFamily="2" charset="-122"/>
                          <a:ea typeface="华文仿宋" panose="02010600040101010101" pitchFamily="2" charset="-122"/>
                        </a:rPr>
                        <a:t>双向互动</a:t>
                      </a:r>
                      <a:endParaRPr lang="zh-CN" sz="1600" b="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8890" indent="-68580" algn="ctr">
                        <a:lnSpc>
                          <a:spcPct val="110000"/>
                        </a:lnSpc>
                        <a:spcAft>
                          <a:spcPts val="0"/>
                        </a:spcAft>
                      </a:pPr>
                      <a:r>
                        <a:rPr lang="zh-CN" sz="1600" b="0" kern="100" dirty="0">
                          <a:effectLst/>
                          <a:latin typeface="华文仿宋" panose="02010600040101010101" pitchFamily="2" charset="-122"/>
                          <a:ea typeface="华文仿宋" panose="02010600040101010101" pitchFamily="2" charset="-122"/>
                        </a:rPr>
                        <a:t>单向传播</a:t>
                      </a:r>
                      <a:endParaRPr lang="zh-CN" sz="1600" b="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0009"/>
                  </a:ext>
                </a:extLst>
              </a:tr>
              <a:tr h="419561">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marL="8890" indent="-68580" algn="ctr">
                        <a:lnSpc>
                          <a:spcPct val="110000"/>
                        </a:lnSpc>
                        <a:spcAft>
                          <a:spcPts val="0"/>
                        </a:spcAft>
                      </a:pPr>
                      <a:r>
                        <a:rPr lang="zh-CN" sz="1800" b="1" kern="100" dirty="0">
                          <a:effectLst/>
                          <a:latin typeface="华文仿宋" panose="02010600040101010101" pitchFamily="2" charset="-122"/>
                          <a:ea typeface="华文仿宋" panose="02010600040101010101" pitchFamily="2" charset="-122"/>
                        </a:rPr>
                        <a:t>生命期</a:t>
                      </a:r>
                      <a:endParaRPr lang="zh-CN" sz="1800" b="1"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75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8890" indent="-68580" algn="ctr">
                        <a:lnSpc>
                          <a:spcPct val="110000"/>
                        </a:lnSpc>
                        <a:spcAft>
                          <a:spcPts val="0"/>
                        </a:spcAft>
                      </a:pPr>
                      <a:r>
                        <a:rPr lang="zh-CN" sz="1600" b="0" kern="100">
                          <a:effectLst/>
                          <a:latin typeface="华文仿宋" panose="02010600040101010101" pitchFamily="2" charset="-122"/>
                          <a:ea typeface="华文仿宋" panose="02010600040101010101" pitchFamily="2" charset="-122"/>
                        </a:rPr>
                        <a:t>较短</a:t>
                      </a:r>
                      <a:endParaRPr lang="zh-CN" sz="1600" b="0" kern="10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8890" indent="-68580" algn="ctr">
                        <a:lnSpc>
                          <a:spcPct val="110000"/>
                        </a:lnSpc>
                        <a:spcAft>
                          <a:spcPts val="0"/>
                        </a:spcAft>
                      </a:pPr>
                      <a:r>
                        <a:rPr lang="zh-CN" sz="1600" b="0" kern="100" dirty="0">
                          <a:effectLst/>
                          <a:latin typeface="华文仿宋" panose="02010600040101010101" pitchFamily="2" charset="-122"/>
                          <a:ea typeface="华文仿宋" panose="02010600040101010101" pitchFamily="2" charset="-122"/>
                        </a:rPr>
                        <a:t>较长</a:t>
                      </a:r>
                      <a:endParaRPr lang="zh-CN" sz="1600" b="0" kern="100" dirty="0">
                        <a:effectLst/>
                        <a:latin typeface="华文仿宋" panose="02010600040101010101" pitchFamily="2" charset="-122"/>
                        <a:ea typeface="华文仿宋" panose="02010600040101010101" pitchFamily="2" charset="-122"/>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640026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8896985" y="567055"/>
            <a:ext cx="2406015" cy="2327910"/>
          </a:xfrm>
          <a:prstGeom prst="rect">
            <a:avLst/>
          </a:prstGeom>
        </p:spPr>
      </p:pic>
      <p:pic>
        <p:nvPicPr>
          <p:cNvPr id="5" name="图片 4"/>
          <p:cNvPicPr>
            <a:picLocks noChangeAspect="1"/>
          </p:cNvPicPr>
          <p:nvPr/>
        </p:nvPicPr>
        <p:blipFill>
          <a:blip r:embed="rId4"/>
          <a:srcRect t="11054"/>
          <a:stretch>
            <a:fillRect/>
          </a:stretch>
        </p:blipFill>
        <p:spPr>
          <a:xfrm>
            <a:off x="0" y="6198870"/>
            <a:ext cx="12192635" cy="659130"/>
          </a:xfrm>
          <a:prstGeom prst="rect">
            <a:avLst/>
          </a:prstGeom>
        </p:spPr>
      </p:pic>
      <p:sp>
        <p:nvSpPr>
          <p:cNvPr id="10" name="灯片编号占位符 9">
            <a:extLst>
              <a:ext uri="{FF2B5EF4-FFF2-40B4-BE49-F238E27FC236}">
                <a16:creationId xmlns:a16="http://schemas.microsoft.com/office/drawing/2014/main" id="{D22E7FCE-6F0C-4E14-BC08-5B44B7C420F8}"/>
              </a:ext>
            </a:extLst>
          </p:cNvPr>
          <p:cNvSpPr>
            <a:spLocks noGrp="1"/>
          </p:cNvSpPr>
          <p:nvPr>
            <p:ph type="sldNum" sz="quarter" idx="12"/>
          </p:nvPr>
        </p:nvSpPr>
        <p:spPr/>
        <p:txBody>
          <a:bodyPr/>
          <a:lstStyle/>
          <a:p>
            <a:fld id="{49AE70B2-8BF9-45C0-BB95-33D1B9D3A854}" type="slidenum">
              <a:rPr lang="zh-CN" altLang="en-US" smtClean="0"/>
              <a:t>19</a:t>
            </a:fld>
            <a:endParaRPr lang="zh-CN" altLang="en-US" dirty="0"/>
          </a:p>
        </p:txBody>
      </p:sp>
      <p:sp>
        <p:nvSpPr>
          <p:cNvPr id="12" name="标题 5">
            <a:extLst>
              <a:ext uri="{FF2B5EF4-FFF2-40B4-BE49-F238E27FC236}">
                <a16:creationId xmlns:a16="http://schemas.microsoft.com/office/drawing/2014/main" id="{09AB895E-38C2-4B68-8E3A-107AB6CFB2A8}"/>
              </a:ext>
            </a:extLst>
          </p:cNvPr>
          <p:cNvSpPr txBox="1">
            <a:spLocks/>
          </p:cNvSpPr>
          <p:nvPr/>
        </p:nvSpPr>
        <p:spPr bwMode="auto">
          <a:xfrm>
            <a:off x="538717" y="2286000"/>
            <a:ext cx="6693768" cy="1143000"/>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800" kern="0" dirty="0">
                <a:ln/>
                <a:solidFill>
                  <a:srgbClr val="44546A"/>
                </a:solidFill>
                <a:effectLst>
                  <a:reflection blurRad="6350" stA="53000" endA="300" endPos="35500" dir="5400000" sy="-90000" algn="bl" rotWithShape="0"/>
                </a:effectLst>
              </a:rPr>
              <a:t>2.3 </a:t>
            </a:r>
            <a:r>
              <a:rPr lang="zh-CN" altLang="en-US" sz="4800" kern="0" dirty="0">
                <a:ln/>
                <a:solidFill>
                  <a:srgbClr val="44546A"/>
                </a:solidFill>
                <a:effectLst>
                  <a:reflection blurRad="6350" stA="53000" endA="300" endPos="35500" dir="5400000" sy="-90000" algn="bl" rotWithShape="0"/>
                </a:effectLst>
              </a:rPr>
              <a:t>数据故事的认知</a:t>
            </a:r>
          </a:p>
        </p:txBody>
      </p:sp>
      <p:sp>
        <p:nvSpPr>
          <p:cNvPr id="9" name="副标题 6">
            <a:extLst>
              <a:ext uri="{FF2B5EF4-FFF2-40B4-BE49-F238E27FC236}">
                <a16:creationId xmlns:a16="http://schemas.microsoft.com/office/drawing/2014/main" id="{BD82DD1B-4EB3-4647-B48E-C037852D4335}"/>
              </a:ext>
            </a:extLst>
          </p:cNvPr>
          <p:cNvSpPr txBox="1">
            <a:spLocks/>
          </p:cNvSpPr>
          <p:nvPr/>
        </p:nvSpPr>
        <p:spPr bwMode="auto">
          <a:xfrm>
            <a:off x="3935760" y="4077072"/>
            <a:ext cx="4320480" cy="1752600"/>
          </a:xfrm>
          <a:prstGeom prst="rect">
            <a:avLst/>
          </a:prstGeom>
          <a:noFill/>
          <a:ln w="9525">
            <a:noFill/>
            <a:miter lim="800000"/>
          </a:ln>
        </p:spPr>
        <p:txBody>
          <a:bodyPr vert="horz" wrap="square" lIns="91440" tIns="45720" rIns="91440" bIns="45720" numCol="1" anchor="t" anchorCtr="0" compatLnSpc="1"/>
          <a:lstStyle>
            <a:lvl1pPr marL="0" indent="0" algn="l" rtl="0" eaLnBrk="0" fontAlgn="base" hangingPunct="0">
              <a:spcBef>
                <a:spcPct val="20000"/>
              </a:spcBef>
              <a:spcAft>
                <a:spcPct val="0"/>
              </a:spcAft>
              <a:buClr>
                <a:schemeClr val="hlink"/>
              </a:buClr>
              <a:buFont typeface="Wingdings" panose="05000000000000000000" pitchFamily="2" charset="2"/>
              <a:buNone/>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
                <a:srgbClr val="0563C1"/>
              </a:buClr>
              <a:buSzTx/>
              <a:buFont typeface="Wingdings" panose="05000000000000000000" pitchFamily="2" charset="2"/>
              <a:buNone/>
              <a:tabLst/>
              <a:defRPr/>
            </a:pPr>
            <a:r>
              <a:rPr kumimoji="0" lang="en-US" altLang="zh-CN" sz="2000" b="0" i="0" u="none" strike="noStrike" kern="0" cap="none" spc="0" normalizeH="0" baseline="0" noProof="0">
                <a:ln>
                  <a:noFill/>
                </a:ln>
                <a:solidFill>
                  <a:sysClr val="window" lastClr="FFFFFF">
                    <a:lumMod val="50000"/>
                  </a:sysClr>
                </a:solidFill>
                <a:effectLst/>
                <a:uLnTx/>
                <a:uFillTx/>
                <a:latin typeface="Arial"/>
                <a:ea typeface="宋体"/>
                <a:cs typeface="+mn-cs"/>
              </a:rPr>
              <a:t>▲2.2</a:t>
            </a:r>
            <a:r>
              <a:rPr kumimoji="0" lang="zh-CN" altLang="en-US" sz="2000" b="0" i="0" u="none" strike="noStrike" kern="0" cap="none" spc="0" normalizeH="0" baseline="0" noProof="0">
                <a:ln>
                  <a:noFill/>
                </a:ln>
                <a:solidFill>
                  <a:sysClr val="window" lastClr="FFFFFF">
                    <a:lumMod val="50000"/>
                  </a:sysClr>
                </a:solidFill>
                <a:effectLst/>
                <a:uLnTx/>
                <a:uFillTx/>
                <a:latin typeface="Arial"/>
                <a:ea typeface="宋体"/>
                <a:cs typeface="+mn-cs"/>
              </a:rPr>
              <a:t>数据故事的特征</a:t>
            </a:r>
            <a:endParaRPr kumimoji="0" lang="en-US" altLang="zh-CN" sz="2000" b="0" i="0" u="none" strike="noStrike" kern="0" cap="none" spc="0" normalizeH="0" baseline="0" noProof="0">
              <a:ln>
                <a:noFill/>
              </a:ln>
              <a:solidFill>
                <a:sysClr val="window" lastClr="FFFFFF">
                  <a:lumMod val="50000"/>
                </a:sysClr>
              </a:solidFill>
              <a:effectLst/>
              <a:uLnTx/>
              <a:uFillTx/>
              <a:latin typeface="Arial"/>
              <a:ea typeface="宋体"/>
              <a:cs typeface="+mn-cs"/>
            </a:endParaRPr>
          </a:p>
          <a:p>
            <a:pPr marL="0" marR="0" lvl="0" indent="0" algn="l" defTabSz="914400" rtl="0" eaLnBrk="0" fontAlgn="base" latinLnBrk="0" hangingPunct="0">
              <a:lnSpc>
                <a:spcPct val="100000"/>
              </a:lnSpc>
              <a:spcBef>
                <a:spcPct val="20000"/>
              </a:spcBef>
              <a:spcAft>
                <a:spcPct val="0"/>
              </a:spcAft>
              <a:buClr>
                <a:srgbClr val="0563C1"/>
              </a:buClr>
              <a:buSzTx/>
              <a:buFont typeface="Wingdings" panose="05000000000000000000" pitchFamily="2" charset="2"/>
              <a:buNone/>
              <a:tabLst/>
              <a:defRPr/>
            </a:pPr>
            <a:endParaRPr kumimoji="0" lang="en-US" altLang="zh-CN" sz="2000" b="0" i="0" u="none" strike="noStrike" kern="0" cap="none" spc="0" normalizeH="0" baseline="0" noProof="0">
              <a:ln>
                <a:noFill/>
              </a:ln>
              <a:solidFill>
                <a:sysClr val="window" lastClr="FFFFFF">
                  <a:lumMod val="50000"/>
                </a:sysClr>
              </a:solidFill>
              <a:effectLst/>
              <a:uLnTx/>
              <a:uFillTx/>
              <a:latin typeface="Arial"/>
              <a:ea typeface="宋体"/>
              <a:cs typeface="+mn-cs"/>
            </a:endParaRPr>
          </a:p>
          <a:p>
            <a:pPr marL="0" marR="0" lvl="0" indent="0" algn="l" defTabSz="914400" rtl="0" eaLnBrk="0" fontAlgn="base" latinLnBrk="0" hangingPunct="0">
              <a:lnSpc>
                <a:spcPct val="100000"/>
              </a:lnSpc>
              <a:spcBef>
                <a:spcPct val="20000"/>
              </a:spcBef>
              <a:spcAft>
                <a:spcPct val="0"/>
              </a:spcAft>
              <a:buClr>
                <a:srgbClr val="0563C1"/>
              </a:buClr>
              <a:buSzTx/>
              <a:buFont typeface="Wingdings" panose="05000000000000000000" pitchFamily="2" charset="2"/>
              <a:buNone/>
              <a:tabLst/>
              <a:defRPr/>
            </a:pPr>
            <a:r>
              <a:rPr kumimoji="0" lang="en-US" altLang="zh-CN" sz="2000" b="0" i="0" u="none" strike="noStrike" kern="0" cap="none" spc="0" normalizeH="0" baseline="0" noProof="0">
                <a:ln>
                  <a:noFill/>
                </a:ln>
                <a:solidFill>
                  <a:sysClr val="windowText" lastClr="000000"/>
                </a:solidFill>
                <a:effectLst/>
                <a:uLnTx/>
                <a:uFillTx/>
                <a:latin typeface="Arial"/>
                <a:ea typeface="宋体"/>
                <a:cs typeface="+mn-cs"/>
              </a:rPr>
              <a:t>▼2.4</a:t>
            </a:r>
            <a:r>
              <a:rPr kumimoji="0" lang="zh-CN" altLang="en-US" sz="2000" b="0" i="0" u="none" strike="noStrike" kern="0" cap="none" spc="0" normalizeH="0" baseline="0" noProof="0">
                <a:ln>
                  <a:noFill/>
                </a:ln>
                <a:solidFill>
                  <a:sysClr val="windowText" lastClr="000000"/>
                </a:solidFill>
                <a:effectLst/>
                <a:uLnTx/>
                <a:uFillTx/>
                <a:latin typeface="Arial"/>
                <a:ea typeface="宋体"/>
                <a:cs typeface="+mn-cs"/>
              </a:rPr>
              <a:t>数据故事的应用</a:t>
            </a:r>
            <a:endParaRPr kumimoji="0" lang="zh-CN" altLang="en-US" sz="2000" b="0" i="0" u="none" strike="noStrike" kern="0" cap="none" spc="0" normalizeH="0" baseline="0" noProof="0" dirty="0">
              <a:ln>
                <a:noFill/>
              </a:ln>
              <a:solidFill>
                <a:sysClr val="windowText" lastClr="000000"/>
              </a:solidFill>
              <a:effectLst/>
              <a:uLnTx/>
              <a:uFillTx/>
              <a:latin typeface="Arial"/>
              <a:ea typeface="宋体"/>
              <a:cs typeface="+mn-cs"/>
            </a:endParaRPr>
          </a:p>
        </p:txBody>
      </p:sp>
    </p:spTree>
    <p:custDataLst>
      <p:tags r:id="rId1"/>
    </p:custDataLst>
    <p:extLst>
      <p:ext uri="{BB962C8B-B14F-4D97-AF65-F5344CB8AC3E}">
        <p14:creationId xmlns:p14="http://schemas.microsoft.com/office/powerpoint/2010/main" val="2124748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
        <p:nvSpPr>
          <p:cNvPr id="26" name="同侧圆角矩形 14">
            <a:extLst>
              <a:ext uri="{FF2B5EF4-FFF2-40B4-BE49-F238E27FC236}">
                <a16:creationId xmlns:a16="http://schemas.microsoft.com/office/drawing/2014/main" id="{179E7911-C1EF-4D84-AD70-9AA8A8977469}"/>
              </a:ext>
            </a:extLst>
          </p:cNvPr>
          <p:cNvSpPr/>
          <p:nvPr/>
        </p:nvSpPr>
        <p:spPr>
          <a:xfrm>
            <a:off x="488315" y="735330"/>
            <a:ext cx="8248650" cy="2533015"/>
          </a:xfrm>
          <a:prstGeom prst="round2SameRect">
            <a:avLst>
              <a:gd name="adj1" fmla="val 4286"/>
              <a:gd name="adj2" fmla="val 0"/>
            </a:avLst>
          </a:prstGeom>
          <a:solidFill>
            <a:schemeClr val="accent1">
              <a:lumMod val="75000"/>
            </a:schemeClr>
          </a:solidFill>
          <a:ln>
            <a:noFill/>
          </a:ln>
          <a:effectLst/>
          <a:scene3d>
            <a:camera prst="orthographicFront"/>
            <a:lightRig rig="threePt" dir="t"/>
          </a:scene3d>
          <a:sp3d>
            <a:bevelT/>
          </a:sp3d>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同侧圆角矩形 15">
            <a:extLst>
              <a:ext uri="{FF2B5EF4-FFF2-40B4-BE49-F238E27FC236}">
                <a16:creationId xmlns:a16="http://schemas.microsoft.com/office/drawing/2014/main" id="{DBEB8C95-D47C-4435-B4D6-AD9548CE7825}"/>
              </a:ext>
            </a:extLst>
          </p:cNvPr>
          <p:cNvSpPr/>
          <p:nvPr/>
        </p:nvSpPr>
        <p:spPr>
          <a:xfrm>
            <a:off x="3502660" y="3735705"/>
            <a:ext cx="8181340" cy="2591435"/>
          </a:xfrm>
          <a:prstGeom prst="round2SameRect">
            <a:avLst>
              <a:gd name="adj1" fmla="val 0"/>
              <a:gd name="adj2" fmla="val 3553"/>
            </a:avLst>
          </a:prstGeom>
          <a:solidFill>
            <a:schemeClr val="accent1">
              <a:lumMod val="40000"/>
              <a:lumOff val="60000"/>
            </a:schemeClr>
          </a:solidFill>
          <a:ln>
            <a:noFill/>
          </a:ln>
          <a:effectLst/>
          <a:scene3d>
            <a:camera prst="orthographicFront"/>
            <a:lightRig rig="threePt" dir="t"/>
          </a:scene3d>
          <a:sp3d>
            <a:bevelT/>
          </a:sp3d>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E9FC4D03-83F3-4886-B9A0-CA5CE6DA9EFC}"/>
              </a:ext>
            </a:extLst>
          </p:cNvPr>
          <p:cNvSpPr txBox="1"/>
          <p:nvPr/>
        </p:nvSpPr>
        <p:spPr>
          <a:xfrm>
            <a:off x="907585" y="1299797"/>
            <a:ext cx="7253605" cy="1526636"/>
          </a:xfrm>
          <a:prstGeom prst="rect">
            <a:avLst/>
          </a:prstGeom>
          <a:noFill/>
        </p:spPr>
        <p:txBody>
          <a:bodyPr wrap="square" rtlCol="0">
            <a:spAutoFit/>
          </a:bodyPr>
          <a:lstStyle/>
          <a:p>
            <a:pPr lvl="0" algn="l" rtl="0">
              <a:lnSpc>
                <a:spcPct val="150000"/>
              </a:lnSpc>
              <a:spcBef>
                <a:spcPct val="0"/>
              </a:spcBef>
              <a:spcAft>
                <a:spcPct val="35000"/>
              </a:spcAft>
            </a:pPr>
            <a:r>
              <a:rPr lang="zh-CN" altLang="en-US" sz="2000" b="1" dirty="0">
                <a:solidFill>
                  <a:schemeClr val="bg1"/>
                </a:solidFill>
                <a:latin typeface="Times New Roman" panose="02020603050405020304" charset="0"/>
                <a:ea typeface="宋体" panose="02010600030101010101" pitchFamily="2" charset="-122"/>
                <a:cs typeface="Times New Roman" panose="02020603050405020304" charset="0"/>
                <a:sym typeface="+mn-ea"/>
              </a:rPr>
              <a:t>故事是古老的文学与艺术体裁，而数据故事则是近几年才兴起的全新的科学与工程技术。</a:t>
            </a:r>
          </a:p>
          <a:p>
            <a:pPr lvl="0" algn="r" rtl="0">
              <a:lnSpc>
                <a:spcPct val="150000"/>
              </a:lnSpc>
              <a:spcBef>
                <a:spcPct val="0"/>
              </a:spcBef>
              <a:spcAft>
                <a:spcPct val="35000"/>
              </a:spcAft>
            </a:pPr>
            <a:r>
              <a:rPr lang="en-US" altLang="zh-CN" sz="2000" b="1" i="1" dirty="0">
                <a:solidFill>
                  <a:schemeClr val="bg1"/>
                </a:solidFill>
                <a:latin typeface="Times New Roman" panose="02020603050405020304" charset="0"/>
                <a:ea typeface="宋体" panose="02010600030101010101" pitchFamily="2" charset="-122"/>
                <a:cs typeface="Times New Roman" panose="02020603050405020304" charset="0"/>
                <a:sym typeface="+mn-ea"/>
              </a:rPr>
              <a:t>——</a:t>
            </a:r>
            <a:r>
              <a:rPr lang="zh-CN" altLang="en-US" sz="2000" b="1" i="1" dirty="0">
                <a:solidFill>
                  <a:schemeClr val="bg1"/>
                </a:solidFill>
                <a:latin typeface="Times New Roman" panose="02020603050405020304" charset="0"/>
                <a:ea typeface="宋体" panose="02010600030101010101" pitchFamily="2" charset="-122"/>
                <a:cs typeface="Times New Roman" panose="02020603050405020304" charset="0"/>
                <a:sym typeface="+mn-ea"/>
              </a:rPr>
              <a:t>本书作者</a:t>
            </a:r>
          </a:p>
        </p:txBody>
      </p:sp>
      <p:sp>
        <p:nvSpPr>
          <p:cNvPr id="29" name="文本框 28">
            <a:extLst>
              <a:ext uri="{FF2B5EF4-FFF2-40B4-BE49-F238E27FC236}">
                <a16:creationId xmlns:a16="http://schemas.microsoft.com/office/drawing/2014/main" id="{56183ABD-1FB3-47C4-AA63-9B67EE241BB6}"/>
              </a:ext>
            </a:extLst>
          </p:cNvPr>
          <p:cNvSpPr txBox="1"/>
          <p:nvPr/>
        </p:nvSpPr>
        <p:spPr>
          <a:xfrm>
            <a:off x="3838352" y="3933546"/>
            <a:ext cx="7754620" cy="2214196"/>
          </a:xfrm>
          <a:prstGeom prst="rect">
            <a:avLst/>
          </a:prstGeom>
          <a:noFill/>
        </p:spPr>
        <p:txBody>
          <a:bodyPr wrap="square" rtlCol="0">
            <a:spAutoFit/>
          </a:bodyPr>
          <a:lstStyle/>
          <a:p>
            <a:pPr lvl="0" algn="l" rtl="0">
              <a:lnSpc>
                <a:spcPct val="150000"/>
              </a:lnSpc>
              <a:spcBef>
                <a:spcPct val="0"/>
              </a:spcBef>
              <a:spcAft>
                <a:spcPct val="35000"/>
              </a:spcAft>
            </a:pPr>
            <a:r>
              <a:rPr lang="zh-CN" altLang="en-US" b="1" dirty="0">
                <a:solidFill>
                  <a:srgbClr val="203864"/>
                </a:solidFill>
                <a:latin typeface="Times New Roman" panose="02020603050405020304" charset="0"/>
                <a:ea typeface="宋体" panose="02010600030101010101" pitchFamily="2" charset="-122"/>
                <a:cs typeface="Times New Roman" panose="02020603050405020304" charset="0"/>
                <a:sym typeface="+mn-ea"/>
              </a:rPr>
              <a:t>到 </a:t>
            </a:r>
            <a:r>
              <a:rPr lang="en-US" altLang="zh-CN" b="1" dirty="0">
                <a:solidFill>
                  <a:srgbClr val="203864"/>
                </a:solidFill>
                <a:latin typeface="Times New Roman" panose="02020603050405020304" charset="0"/>
                <a:ea typeface="宋体" panose="02010600030101010101" pitchFamily="2" charset="-122"/>
                <a:cs typeface="Times New Roman" panose="02020603050405020304" charset="0"/>
                <a:sym typeface="+mn-ea"/>
              </a:rPr>
              <a:t>2025 </a:t>
            </a:r>
            <a:r>
              <a:rPr lang="zh-CN" altLang="en-US" b="1" dirty="0">
                <a:solidFill>
                  <a:srgbClr val="203864"/>
                </a:solidFill>
                <a:latin typeface="Times New Roman" panose="02020603050405020304" charset="0"/>
                <a:ea typeface="宋体" panose="02010600030101010101" pitchFamily="2" charset="-122"/>
                <a:cs typeface="Times New Roman" panose="02020603050405020304" charset="0"/>
                <a:sym typeface="+mn-ea"/>
              </a:rPr>
              <a:t>年，数据故事将成为最为广泛采用的分析结果的提供方式，</a:t>
            </a:r>
            <a:r>
              <a:rPr lang="en-US" altLang="zh-CN" b="1" dirty="0">
                <a:solidFill>
                  <a:srgbClr val="203864"/>
                </a:solidFill>
                <a:latin typeface="Times New Roman" panose="02020603050405020304" charset="0"/>
                <a:ea typeface="宋体" panose="02010600030101010101" pitchFamily="2" charset="-122"/>
                <a:cs typeface="Times New Roman" panose="02020603050405020304" charset="0"/>
                <a:sym typeface="+mn-ea"/>
              </a:rPr>
              <a:t>75% </a:t>
            </a:r>
            <a:r>
              <a:rPr lang="zh-CN" altLang="en-US" b="1" dirty="0">
                <a:solidFill>
                  <a:srgbClr val="203864"/>
                </a:solidFill>
                <a:latin typeface="Times New Roman" panose="02020603050405020304" charset="0"/>
                <a:ea typeface="宋体" panose="02010600030101010101" pitchFamily="2" charset="-122"/>
                <a:cs typeface="Times New Roman" panose="02020603050405020304" charset="0"/>
                <a:sym typeface="+mn-ea"/>
              </a:rPr>
              <a:t>的故事将基于增强分析技术自动生成（</a:t>
            </a:r>
            <a:r>
              <a:rPr lang="en-US" altLang="zh-CN" b="1" dirty="0">
                <a:solidFill>
                  <a:srgbClr val="203864"/>
                </a:solidFill>
                <a:latin typeface="Times New Roman" panose="02020603050405020304" charset="0"/>
                <a:ea typeface="宋体" panose="02010600030101010101" pitchFamily="2" charset="-122"/>
                <a:cs typeface="Times New Roman" panose="02020603050405020304" charset="0"/>
                <a:sym typeface="+mn-ea"/>
              </a:rPr>
              <a:t>By 2025, data stories will be the most widespread way of consuming analytics. Augmented analytics techniques will automatically generate 75% of those stories</a:t>
            </a:r>
            <a:r>
              <a:rPr lang="zh-CN" altLang="en-US" b="1" dirty="0">
                <a:solidFill>
                  <a:srgbClr val="203864"/>
                </a:solidFill>
                <a:latin typeface="Times New Roman" panose="02020603050405020304" charset="0"/>
                <a:ea typeface="宋体" panose="02010600030101010101" pitchFamily="2" charset="-122"/>
                <a:cs typeface="Times New Roman" panose="02020603050405020304" charset="0"/>
                <a:sym typeface="+mn-ea"/>
              </a:rPr>
              <a:t>）。</a:t>
            </a:r>
          </a:p>
          <a:p>
            <a:pPr lvl="0" algn="r" rtl="0">
              <a:lnSpc>
                <a:spcPct val="150000"/>
              </a:lnSpc>
              <a:spcBef>
                <a:spcPct val="0"/>
              </a:spcBef>
              <a:spcAft>
                <a:spcPct val="35000"/>
              </a:spcAft>
            </a:pPr>
            <a:r>
              <a:rPr lang="en-US" altLang="zh-CN" b="1" i="1" dirty="0">
                <a:solidFill>
                  <a:srgbClr val="203864"/>
                </a:solidFill>
                <a:latin typeface="Times New Roman" panose="02020603050405020304" charset="0"/>
                <a:ea typeface="宋体" panose="02010600030101010101" pitchFamily="2" charset="-122"/>
                <a:cs typeface="Times New Roman" panose="02020603050405020304" charset="0"/>
                <a:sym typeface="+mn-ea"/>
              </a:rPr>
              <a:t>——Gartner</a:t>
            </a:r>
            <a:r>
              <a:rPr lang="zh-CN" altLang="en-US" b="1" i="1" dirty="0">
                <a:solidFill>
                  <a:srgbClr val="203864"/>
                </a:solidFill>
                <a:latin typeface="Times New Roman" panose="02020603050405020304" charset="0"/>
                <a:ea typeface="宋体" panose="02010600030101010101" pitchFamily="2" charset="-122"/>
                <a:cs typeface="Times New Roman" panose="02020603050405020304" charset="0"/>
                <a:sym typeface="+mn-ea"/>
              </a:rPr>
              <a:t>（</a:t>
            </a:r>
            <a:r>
              <a:rPr lang="en-US" altLang="zh-CN" b="1" i="1" dirty="0">
                <a:solidFill>
                  <a:srgbClr val="203864"/>
                </a:solidFill>
                <a:latin typeface="Times New Roman" panose="02020603050405020304" charset="0"/>
                <a:ea typeface="宋体" panose="02010600030101010101" pitchFamily="2" charset="-122"/>
                <a:cs typeface="Times New Roman" panose="02020603050405020304" charset="0"/>
                <a:sym typeface="+mn-ea"/>
              </a:rPr>
              <a:t>2021</a:t>
            </a:r>
            <a:r>
              <a:rPr lang="zh-CN" altLang="en-US" b="1" i="1" dirty="0">
                <a:solidFill>
                  <a:srgbClr val="203864"/>
                </a:solidFill>
                <a:latin typeface="Times New Roman" panose="02020603050405020304" charset="0"/>
                <a:ea typeface="宋体" panose="02010600030101010101" pitchFamily="2" charset="-122"/>
                <a:cs typeface="Times New Roman" panose="02020603050405020304" charset="0"/>
                <a:sym typeface="+mn-ea"/>
              </a:rPr>
              <a:t>）</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50" y="-7620"/>
            <a:ext cx="1064260" cy="306705"/>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引言</a:t>
            </a:r>
          </a:p>
        </p:txBody>
      </p:sp>
    </p:spTree>
    <p:extLst>
      <p:ext uri="{BB962C8B-B14F-4D97-AF65-F5344CB8AC3E}">
        <p14:creationId xmlns:p14="http://schemas.microsoft.com/office/powerpoint/2010/main" val="858209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20</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3"/>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066114"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2.3 </a:t>
            </a:r>
            <a:r>
              <a:rPr lang="zh-CN" altLang="en-US" sz="1400" dirty="0">
                <a:solidFill>
                  <a:schemeClr val="bg1"/>
                </a:solidFill>
                <a:latin typeface="宋体" panose="02010600030101010101" pitchFamily="2" charset="-122"/>
                <a:ea typeface="宋体" panose="02010600030101010101" pitchFamily="2" charset="-122"/>
                <a:sym typeface="+mn-ea"/>
              </a:rPr>
              <a:t>数据故事的特征</a:t>
            </a:r>
          </a:p>
        </p:txBody>
      </p:sp>
      <p:pic>
        <p:nvPicPr>
          <p:cNvPr id="18" name="图片 17" descr="图示&#10;&#10;描述已自动生成">
            <a:extLst>
              <a:ext uri="{FF2B5EF4-FFF2-40B4-BE49-F238E27FC236}">
                <a16:creationId xmlns:a16="http://schemas.microsoft.com/office/drawing/2014/main" id="{AE1E7EA6-38A5-411E-BF83-F273FA37B0D5}"/>
              </a:ext>
            </a:extLst>
          </p:cNvPr>
          <p:cNvPicPr/>
          <p:nvPr/>
        </p:nvPicPr>
        <p:blipFill rotWithShape="1">
          <a:blip r:embed="rId4" cstate="print">
            <a:extLst>
              <a:ext uri="{28A0092B-C50C-407E-A947-70E740481C1C}">
                <a14:useLocalDpi xmlns:a14="http://schemas.microsoft.com/office/drawing/2010/main" val="0"/>
              </a:ext>
            </a:extLst>
          </a:blip>
          <a:srcRect b="10418"/>
          <a:stretch>
            <a:fillRect/>
          </a:stretch>
        </p:blipFill>
        <p:spPr bwMode="auto">
          <a:xfrm>
            <a:off x="2495600" y="764704"/>
            <a:ext cx="7128792" cy="4752528"/>
          </a:xfrm>
          <a:prstGeom prst="rect">
            <a:avLst/>
          </a:prstGeom>
          <a:ln>
            <a:noFill/>
          </a:ln>
        </p:spPr>
      </p:pic>
      <p:sp>
        <p:nvSpPr>
          <p:cNvPr id="19" name="矩形 18">
            <a:extLst>
              <a:ext uri="{FF2B5EF4-FFF2-40B4-BE49-F238E27FC236}">
                <a16:creationId xmlns:a16="http://schemas.microsoft.com/office/drawing/2014/main" id="{649C2D9B-FA6C-457F-96B2-7781278339C6}"/>
              </a:ext>
            </a:extLst>
          </p:cNvPr>
          <p:cNvSpPr/>
          <p:nvPr/>
        </p:nvSpPr>
        <p:spPr>
          <a:xfrm>
            <a:off x="2999757" y="5805264"/>
            <a:ext cx="5400600" cy="615553"/>
          </a:xfrm>
          <a:prstGeom prst="rect">
            <a:avLst/>
          </a:prstGeom>
        </p:spPr>
        <p:txBody>
          <a:bodyPr wrap="square">
            <a:spAutoFit/>
          </a:bodyPr>
          <a:lstStyle/>
          <a:p>
            <a:pPr algn="ctr" fontAlgn="base">
              <a:spcBef>
                <a:spcPct val="0"/>
              </a:spcBef>
              <a:spcAft>
                <a:spcPct val="0"/>
              </a:spcAft>
            </a:pPr>
            <a:r>
              <a:rPr lang="zh-CN" altLang="en-US" dirty="0">
                <a:latin typeface="Pingfang SC"/>
                <a:ea typeface="宋体" panose="02010600030101010101" pitchFamily="2" charset="-122"/>
              </a:rPr>
              <a:t>故事与大脑</a:t>
            </a:r>
          </a:p>
          <a:p>
            <a:pPr algn="ctr" fontAlgn="base">
              <a:spcBef>
                <a:spcPct val="0"/>
              </a:spcBef>
              <a:spcAft>
                <a:spcPct val="0"/>
              </a:spcAft>
            </a:pPr>
            <a:r>
              <a:rPr lang="zh-CN" altLang="en-US" sz="1600" i="1" dirty="0">
                <a:solidFill>
                  <a:schemeClr val="accent1">
                    <a:lumMod val="50000"/>
                  </a:schemeClr>
                </a:solidFill>
                <a:latin typeface="Pingfang SC"/>
                <a:ea typeface="宋体" panose="02010600030101010101" pitchFamily="2" charset="-122"/>
              </a:rPr>
              <a:t>（来源：</a:t>
            </a:r>
            <a:r>
              <a:rPr lang="en-US" altLang="zh-CN" sz="1600" i="1" dirty="0">
                <a:solidFill>
                  <a:schemeClr val="accent1">
                    <a:lumMod val="50000"/>
                  </a:schemeClr>
                </a:solidFill>
                <a:latin typeface="Pingfang SC"/>
                <a:ea typeface="宋体" panose="02010600030101010101" pitchFamily="2" charset="-122"/>
              </a:rPr>
              <a:t>Ryan L.</a:t>
            </a:r>
            <a:r>
              <a:rPr lang="zh-CN" altLang="en-US" sz="1600" i="1" dirty="0">
                <a:solidFill>
                  <a:schemeClr val="accent1">
                    <a:lumMod val="50000"/>
                  </a:schemeClr>
                </a:solidFill>
                <a:latin typeface="Pingfang SC"/>
                <a:ea typeface="宋体" panose="02010600030101010101" pitchFamily="2" charset="-122"/>
              </a:rPr>
              <a:t>，</a:t>
            </a:r>
            <a:r>
              <a:rPr lang="en-US" altLang="zh-CN" sz="1600" i="1" dirty="0">
                <a:solidFill>
                  <a:schemeClr val="accent1">
                    <a:lumMod val="50000"/>
                  </a:schemeClr>
                </a:solidFill>
                <a:latin typeface="Pingfang SC"/>
                <a:ea typeface="宋体" panose="02010600030101010101" pitchFamily="2" charset="-122"/>
              </a:rPr>
              <a:t>2018</a:t>
            </a:r>
            <a:r>
              <a:rPr lang="zh-CN" altLang="en-US" sz="1600" i="1" dirty="0">
                <a:solidFill>
                  <a:schemeClr val="accent1">
                    <a:lumMod val="50000"/>
                  </a:schemeClr>
                </a:solidFill>
                <a:latin typeface="Pingfang SC"/>
                <a:ea typeface="宋体" panose="02010600030101010101" pitchFamily="2" charset="-122"/>
              </a:rPr>
              <a:t>）</a:t>
            </a:r>
          </a:p>
        </p:txBody>
      </p:sp>
      <p:pic>
        <p:nvPicPr>
          <p:cNvPr id="20" name="图片 19">
            <a:extLst>
              <a:ext uri="{FF2B5EF4-FFF2-40B4-BE49-F238E27FC236}">
                <a16:creationId xmlns:a16="http://schemas.microsoft.com/office/drawing/2014/main" id="{E5BE3141-8FE3-438B-BA79-930F4F840049}"/>
              </a:ext>
            </a:extLst>
          </p:cNvPr>
          <p:cNvPicPr>
            <a:picLocks noChangeAspect="1"/>
          </p:cNvPicPr>
          <p:nvPr/>
        </p:nvPicPr>
        <p:blipFill>
          <a:blip r:embed="rId5"/>
          <a:stretch>
            <a:fillRect/>
          </a:stretch>
        </p:blipFill>
        <p:spPr>
          <a:xfrm>
            <a:off x="10245090" y="434975"/>
            <a:ext cx="1680845" cy="1628140"/>
          </a:xfrm>
          <a:prstGeom prst="rect">
            <a:avLst/>
          </a:prstGeom>
        </p:spPr>
      </p:pic>
    </p:spTree>
    <p:extLst>
      <p:ext uri="{BB962C8B-B14F-4D97-AF65-F5344CB8AC3E}">
        <p14:creationId xmlns:p14="http://schemas.microsoft.com/office/powerpoint/2010/main" val="386050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21</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3"/>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066114"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2.3 </a:t>
            </a:r>
            <a:r>
              <a:rPr lang="zh-CN" altLang="en-US" sz="1400" dirty="0">
                <a:solidFill>
                  <a:schemeClr val="bg1"/>
                </a:solidFill>
                <a:latin typeface="宋体" panose="02010600030101010101" pitchFamily="2" charset="-122"/>
                <a:ea typeface="宋体" panose="02010600030101010101" pitchFamily="2" charset="-122"/>
                <a:sym typeface="+mn-ea"/>
              </a:rPr>
              <a:t>数据故事的特征</a:t>
            </a:r>
          </a:p>
        </p:txBody>
      </p:sp>
      <p:pic>
        <p:nvPicPr>
          <p:cNvPr id="20" name="图片 19">
            <a:extLst>
              <a:ext uri="{FF2B5EF4-FFF2-40B4-BE49-F238E27FC236}">
                <a16:creationId xmlns:a16="http://schemas.microsoft.com/office/drawing/2014/main" id="{E5BE3141-8FE3-438B-BA79-930F4F840049}"/>
              </a:ext>
            </a:extLst>
          </p:cNvPr>
          <p:cNvPicPr>
            <a:picLocks noChangeAspect="1"/>
          </p:cNvPicPr>
          <p:nvPr/>
        </p:nvPicPr>
        <p:blipFill>
          <a:blip r:embed="rId4"/>
          <a:stretch>
            <a:fillRect/>
          </a:stretch>
        </p:blipFill>
        <p:spPr>
          <a:xfrm>
            <a:off x="10245090" y="434975"/>
            <a:ext cx="1680845" cy="1628140"/>
          </a:xfrm>
          <a:prstGeom prst="rect">
            <a:avLst/>
          </a:prstGeom>
        </p:spPr>
      </p:pic>
      <p:sp>
        <p:nvSpPr>
          <p:cNvPr id="16" name="矩形 15">
            <a:extLst>
              <a:ext uri="{FF2B5EF4-FFF2-40B4-BE49-F238E27FC236}">
                <a16:creationId xmlns:a16="http://schemas.microsoft.com/office/drawing/2014/main" id="{9DE24C1B-35F6-488A-9405-7A4DD80A3D26}"/>
              </a:ext>
            </a:extLst>
          </p:cNvPr>
          <p:cNvSpPr/>
          <p:nvPr/>
        </p:nvSpPr>
        <p:spPr>
          <a:xfrm>
            <a:off x="3395700" y="5986179"/>
            <a:ext cx="5400600" cy="369332"/>
          </a:xfrm>
          <a:prstGeom prst="rect">
            <a:avLst/>
          </a:prstGeom>
        </p:spPr>
        <p:txBody>
          <a:bodyPr wrap="square">
            <a:spAutoFit/>
          </a:bodyPr>
          <a:lstStyle/>
          <a:p>
            <a:pPr algn="ctr" fontAlgn="base">
              <a:spcBef>
                <a:spcPct val="0"/>
              </a:spcBef>
              <a:spcAft>
                <a:spcPct val="0"/>
              </a:spcAft>
            </a:pPr>
            <a:r>
              <a:rPr lang="zh-CN" altLang="en-US" dirty="0">
                <a:latin typeface="Pingfang SC"/>
                <a:ea typeface="宋体" panose="02010600030101010101" pitchFamily="2" charset="-122"/>
              </a:rPr>
              <a:t>数据故事认知的</a:t>
            </a:r>
            <a:r>
              <a:rPr lang="en-US" altLang="zh-CN" dirty="0">
                <a:latin typeface="Pingfang SC"/>
                <a:ea typeface="宋体" panose="02010600030101010101" pitchFamily="2" charset="-122"/>
              </a:rPr>
              <a:t>PCA</a:t>
            </a:r>
            <a:r>
              <a:rPr lang="zh-CN" altLang="en-US" dirty="0">
                <a:latin typeface="Pingfang SC"/>
                <a:ea typeface="宋体" panose="02010600030101010101" pitchFamily="2" charset="-122"/>
              </a:rPr>
              <a:t>模型</a:t>
            </a:r>
          </a:p>
        </p:txBody>
      </p:sp>
      <p:pic>
        <p:nvPicPr>
          <p:cNvPr id="17" name="图片 16" descr="图示&#10;&#10;描述已自动生成">
            <a:extLst>
              <a:ext uri="{FF2B5EF4-FFF2-40B4-BE49-F238E27FC236}">
                <a16:creationId xmlns:a16="http://schemas.microsoft.com/office/drawing/2014/main" id="{9035C2B8-EF5D-48DA-A6A7-F8F2254FF560}"/>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119841" y="1249045"/>
            <a:ext cx="7952318" cy="4538866"/>
          </a:xfrm>
          <a:prstGeom prst="rect">
            <a:avLst/>
          </a:prstGeom>
        </p:spPr>
      </p:pic>
    </p:spTree>
    <p:extLst>
      <p:ext uri="{BB962C8B-B14F-4D97-AF65-F5344CB8AC3E}">
        <p14:creationId xmlns:p14="http://schemas.microsoft.com/office/powerpoint/2010/main" val="1624369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22</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3"/>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066114"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2.3 </a:t>
            </a:r>
            <a:r>
              <a:rPr lang="zh-CN" altLang="en-US" sz="1400" dirty="0">
                <a:solidFill>
                  <a:schemeClr val="bg1"/>
                </a:solidFill>
                <a:latin typeface="宋体" panose="02010600030101010101" pitchFamily="2" charset="-122"/>
                <a:ea typeface="宋体" panose="02010600030101010101" pitchFamily="2" charset="-122"/>
                <a:sym typeface="+mn-ea"/>
              </a:rPr>
              <a:t>数据故事的特征</a:t>
            </a:r>
          </a:p>
        </p:txBody>
      </p:sp>
      <p:pic>
        <p:nvPicPr>
          <p:cNvPr id="20" name="图片 19">
            <a:extLst>
              <a:ext uri="{FF2B5EF4-FFF2-40B4-BE49-F238E27FC236}">
                <a16:creationId xmlns:a16="http://schemas.microsoft.com/office/drawing/2014/main" id="{E5BE3141-8FE3-438B-BA79-930F4F840049}"/>
              </a:ext>
            </a:extLst>
          </p:cNvPr>
          <p:cNvPicPr>
            <a:picLocks noChangeAspect="1"/>
          </p:cNvPicPr>
          <p:nvPr/>
        </p:nvPicPr>
        <p:blipFill>
          <a:blip r:embed="rId4"/>
          <a:stretch>
            <a:fillRect/>
          </a:stretch>
        </p:blipFill>
        <p:spPr>
          <a:xfrm>
            <a:off x="10245090" y="434975"/>
            <a:ext cx="1680845" cy="1628140"/>
          </a:xfrm>
          <a:prstGeom prst="rect">
            <a:avLst/>
          </a:prstGeom>
        </p:spPr>
      </p:pic>
      <p:sp>
        <p:nvSpPr>
          <p:cNvPr id="15" name="标题 1">
            <a:extLst>
              <a:ext uri="{FF2B5EF4-FFF2-40B4-BE49-F238E27FC236}">
                <a16:creationId xmlns:a16="http://schemas.microsoft.com/office/drawing/2014/main" id="{B06F812A-0BA3-4C8E-B2A5-1B153C6C9755}"/>
              </a:ext>
            </a:extLst>
          </p:cNvPr>
          <p:cNvSpPr txBox="1">
            <a:spLocks/>
          </p:cNvSpPr>
          <p:nvPr/>
        </p:nvSpPr>
        <p:spPr bwMode="auto">
          <a:xfrm>
            <a:off x="418893" y="516982"/>
            <a:ext cx="10666619" cy="821913"/>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rPr>
              <a:t>数据故事的感知</a:t>
            </a:r>
            <a:r>
              <a:rPr lang="en-US" altLang="zh-CN" b="1" kern="0" dirty="0">
                <a:solidFill>
                  <a:srgbClr val="44546A"/>
                </a:solidFill>
                <a:latin typeface="黑体" panose="02010609060101010101" pitchFamily="49" charset="-122"/>
                <a:ea typeface="黑体" panose="02010609060101010101" pitchFamily="49" charset="-122"/>
              </a:rPr>
              <a:t>(</a:t>
            </a:r>
            <a:r>
              <a:rPr kumimoji="0" lang="en-US" altLang="zh-CN"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rPr>
              <a:t>P</a:t>
            </a:r>
            <a:r>
              <a:rPr lang="en-US" altLang="zh-CN" b="1" kern="0" dirty="0">
                <a:solidFill>
                  <a:srgbClr val="44546A"/>
                </a:solidFill>
                <a:latin typeface="黑体" panose="02010609060101010101" pitchFamily="49" charset="-122"/>
                <a:ea typeface="黑体" panose="02010609060101010101" pitchFamily="49" charset="-122"/>
              </a:rPr>
              <a:t>)</a:t>
            </a:r>
            <a:endParaRPr kumimoji="0" lang="en-US" altLang="zh-CN"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7" name="矩形: 圆角 16">
            <a:extLst>
              <a:ext uri="{FF2B5EF4-FFF2-40B4-BE49-F238E27FC236}">
                <a16:creationId xmlns:a16="http://schemas.microsoft.com/office/drawing/2014/main" id="{368B9544-5C6E-4767-A5A8-97A629897BDB}"/>
              </a:ext>
            </a:extLst>
          </p:cNvPr>
          <p:cNvSpPr/>
          <p:nvPr/>
        </p:nvSpPr>
        <p:spPr>
          <a:xfrm>
            <a:off x="1681611" y="1655034"/>
            <a:ext cx="7007041" cy="2097451"/>
          </a:xfrm>
          <a:prstGeom prst="roundRect">
            <a:avLst>
              <a:gd name="adj" fmla="val 4729"/>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圆角 17">
            <a:extLst>
              <a:ext uri="{FF2B5EF4-FFF2-40B4-BE49-F238E27FC236}">
                <a16:creationId xmlns:a16="http://schemas.microsoft.com/office/drawing/2014/main" id="{FDB32FC0-34C5-4498-AF3A-5A147C9BCD7D}"/>
              </a:ext>
            </a:extLst>
          </p:cNvPr>
          <p:cNvSpPr/>
          <p:nvPr/>
        </p:nvSpPr>
        <p:spPr>
          <a:xfrm>
            <a:off x="3877338" y="4189155"/>
            <a:ext cx="6937823" cy="1980420"/>
          </a:xfrm>
          <a:prstGeom prst="roundRect">
            <a:avLst>
              <a:gd name="adj" fmla="val 4729"/>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文本框 18">
            <a:extLst>
              <a:ext uri="{FF2B5EF4-FFF2-40B4-BE49-F238E27FC236}">
                <a16:creationId xmlns:a16="http://schemas.microsoft.com/office/drawing/2014/main" id="{46BD82BA-DC71-433B-80AC-EC295C392B82}"/>
              </a:ext>
            </a:extLst>
          </p:cNvPr>
          <p:cNvSpPr txBox="1"/>
          <p:nvPr/>
        </p:nvSpPr>
        <p:spPr>
          <a:xfrm>
            <a:off x="1997664" y="1846194"/>
            <a:ext cx="6374933" cy="1728230"/>
          </a:xfrm>
          <a:prstGeom prst="rect">
            <a:avLst/>
          </a:prstGeom>
          <a:noFill/>
        </p:spPr>
        <p:txBody>
          <a:bodyPr wrap="square">
            <a:spAutoFit/>
          </a:bodyPr>
          <a:lstStyle/>
          <a:p>
            <a:pPr lvl="0">
              <a:lnSpc>
                <a:spcPct val="120000"/>
              </a:lnSpc>
            </a:pPr>
            <a:r>
              <a:rPr lang="zh-CN" altLang="en-US" sz="1800" dirty="0">
                <a:solidFill>
                  <a:schemeClr val="bg1"/>
                </a:solidFill>
                <a:latin typeface="Arial"/>
                <a:ea typeface="宋体"/>
                <a:cs typeface="+mn-cs"/>
              </a:rPr>
              <a:t>数据故事的感知是叙述者的故事化叙述通过视觉感觉器官（耳朵、眼睛等）在人脑中产生直接反映的过程。其中，人的视觉感觉系统较为发达，视觉感知速度和效果高于语言感知系统。视觉突出现象的存在也证明了人类视觉感知系统的优势。因此，可视化方法经常用做数据故事的叙述手段。</a:t>
            </a:r>
            <a:endParaRPr lang="zh-CN" altLang="en-US" dirty="0">
              <a:solidFill>
                <a:schemeClr val="bg1"/>
              </a:solidFill>
            </a:endParaRPr>
          </a:p>
        </p:txBody>
      </p:sp>
      <p:sp>
        <p:nvSpPr>
          <p:cNvPr id="21" name="文本框 20">
            <a:extLst>
              <a:ext uri="{FF2B5EF4-FFF2-40B4-BE49-F238E27FC236}">
                <a16:creationId xmlns:a16="http://schemas.microsoft.com/office/drawing/2014/main" id="{E2CB7993-F814-42D3-ABDA-EB6E919BD731}"/>
              </a:ext>
            </a:extLst>
          </p:cNvPr>
          <p:cNvSpPr txBox="1"/>
          <p:nvPr/>
        </p:nvSpPr>
        <p:spPr>
          <a:xfrm>
            <a:off x="4212566" y="4439565"/>
            <a:ext cx="6267365" cy="1388906"/>
          </a:xfrm>
          <a:prstGeom prst="rect">
            <a:avLst/>
          </a:prstGeom>
          <a:noFill/>
        </p:spPr>
        <p:txBody>
          <a:bodyPr wrap="square">
            <a:spAutoFit/>
          </a:bodyPr>
          <a:lstStyle/>
          <a:p>
            <a:pPr>
              <a:lnSpc>
                <a:spcPct val="120000"/>
              </a:lnSpc>
            </a:pPr>
            <a:r>
              <a:rPr lang="zh-CN" altLang="en-US" dirty="0">
                <a:solidFill>
                  <a:schemeClr val="bg1"/>
                </a:solidFill>
                <a:latin typeface="Arial"/>
                <a:ea typeface="宋体"/>
              </a:rPr>
              <a:t>数据故事的感知是产生故事认知的前提条件。因此，如何影响目标受众的感知是数据故事叙述者需要做到最基本的要求。故事感知要求数据故事的设计和叙述过程必须引人入胜，抓住受众的注意力，在情感上与受众产生共鸣。</a:t>
            </a:r>
          </a:p>
        </p:txBody>
      </p:sp>
    </p:spTree>
    <p:extLst>
      <p:ext uri="{BB962C8B-B14F-4D97-AF65-F5344CB8AC3E}">
        <p14:creationId xmlns:p14="http://schemas.microsoft.com/office/powerpoint/2010/main" val="4288174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23</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3"/>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066114"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2.3 </a:t>
            </a:r>
            <a:r>
              <a:rPr lang="zh-CN" altLang="en-US" sz="1400" dirty="0">
                <a:solidFill>
                  <a:schemeClr val="bg1"/>
                </a:solidFill>
                <a:latin typeface="宋体" panose="02010600030101010101" pitchFamily="2" charset="-122"/>
                <a:ea typeface="宋体" panose="02010600030101010101" pitchFamily="2" charset="-122"/>
                <a:sym typeface="+mn-ea"/>
              </a:rPr>
              <a:t>数据故事的特征</a:t>
            </a:r>
          </a:p>
        </p:txBody>
      </p:sp>
      <p:pic>
        <p:nvPicPr>
          <p:cNvPr id="20" name="图片 19">
            <a:extLst>
              <a:ext uri="{FF2B5EF4-FFF2-40B4-BE49-F238E27FC236}">
                <a16:creationId xmlns:a16="http://schemas.microsoft.com/office/drawing/2014/main" id="{E5BE3141-8FE3-438B-BA79-930F4F840049}"/>
              </a:ext>
            </a:extLst>
          </p:cNvPr>
          <p:cNvPicPr>
            <a:picLocks noChangeAspect="1"/>
          </p:cNvPicPr>
          <p:nvPr/>
        </p:nvPicPr>
        <p:blipFill>
          <a:blip r:embed="rId4"/>
          <a:stretch>
            <a:fillRect/>
          </a:stretch>
        </p:blipFill>
        <p:spPr>
          <a:xfrm>
            <a:off x="10245090" y="434975"/>
            <a:ext cx="1680845" cy="1628140"/>
          </a:xfrm>
          <a:prstGeom prst="rect">
            <a:avLst/>
          </a:prstGeom>
        </p:spPr>
      </p:pic>
      <p:sp>
        <p:nvSpPr>
          <p:cNvPr id="15" name="标题 1">
            <a:extLst>
              <a:ext uri="{FF2B5EF4-FFF2-40B4-BE49-F238E27FC236}">
                <a16:creationId xmlns:a16="http://schemas.microsoft.com/office/drawing/2014/main" id="{B06F812A-0BA3-4C8E-B2A5-1B153C6C9755}"/>
              </a:ext>
            </a:extLst>
          </p:cNvPr>
          <p:cNvSpPr txBox="1">
            <a:spLocks/>
          </p:cNvSpPr>
          <p:nvPr/>
        </p:nvSpPr>
        <p:spPr bwMode="auto">
          <a:xfrm>
            <a:off x="418893" y="516982"/>
            <a:ext cx="10666619" cy="821913"/>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rPr>
              <a:t>数据故事的感知</a:t>
            </a:r>
            <a:r>
              <a:rPr kumimoji="0" lang="en-US" altLang="zh-CN"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rPr>
              <a:t>(C</a:t>
            </a:r>
            <a:r>
              <a:rPr lang="en-US" altLang="zh-CN" b="1" kern="0" dirty="0">
                <a:solidFill>
                  <a:srgbClr val="44546A"/>
                </a:solidFill>
                <a:latin typeface="黑体" panose="02010609060101010101" pitchFamily="49" charset="-122"/>
                <a:ea typeface="黑体" panose="02010609060101010101" pitchFamily="49" charset="-122"/>
              </a:rPr>
              <a:t>)</a:t>
            </a:r>
            <a:endParaRPr kumimoji="0" lang="en-US" altLang="zh-CN"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7" name="矩形: 圆角 16">
            <a:extLst>
              <a:ext uri="{FF2B5EF4-FFF2-40B4-BE49-F238E27FC236}">
                <a16:creationId xmlns:a16="http://schemas.microsoft.com/office/drawing/2014/main" id="{368B9544-5C6E-4767-A5A8-97A629897BDB}"/>
              </a:ext>
            </a:extLst>
          </p:cNvPr>
          <p:cNvSpPr/>
          <p:nvPr/>
        </p:nvSpPr>
        <p:spPr>
          <a:xfrm>
            <a:off x="1383900" y="1722047"/>
            <a:ext cx="7007041" cy="2097451"/>
          </a:xfrm>
          <a:prstGeom prst="roundRect">
            <a:avLst>
              <a:gd name="adj" fmla="val 4729"/>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圆角 17">
            <a:extLst>
              <a:ext uri="{FF2B5EF4-FFF2-40B4-BE49-F238E27FC236}">
                <a16:creationId xmlns:a16="http://schemas.microsoft.com/office/drawing/2014/main" id="{FDB32FC0-34C5-4498-AF3A-5A147C9BCD7D}"/>
              </a:ext>
            </a:extLst>
          </p:cNvPr>
          <p:cNvSpPr/>
          <p:nvPr/>
        </p:nvSpPr>
        <p:spPr>
          <a:xfrm>
            <a:off x="4205923" y="4232350"/>
            <a:ext cx="6937823" cy="1980420"/>
          </a:xfrm>
          <a:prstGeom prst="roundRect">
            <a:avLst>
              <a:gd name="adj" fmla="val 4729"/>
            </a:avLst>
          </a:prstGeom>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文本框 18">
            <a:extLst>
              <a:ext uri="{FF2B5EF4-FFF2-40B4-BE49-F238E27FC236}">
                <a16:creationId xmlns:a16="http://schemas.microsoft.com/office/drawing/2014/main" id="{46BD82BA-DC71-433B-80AC-EC295C392B82}"/>
              </a:ext>
            </a:extLst>
          </p:cNvPr>
          <p:cNvSpPr txBox="1"/>
          <p:nvPr/>
        </p:nvSpPr>
        <p:spPr>
          <a:xfrm>
            <a:off x="1699951" y="2100116"/>
            <a:ext cx="6374933" cy="1388906"/>
          </a:xfrm>
          <a:prstGeom prst="rect">
            <a:avLst/>
          </a:prstGeom>
          <a:noFill/>
        </p:spPr>
        <p:txBody>
          <a:bodyPr wrap="square">
            <a:spAutoFit/>
          </a:bodyPr>
          <a:lstStyle/>
          <a:p>
            <a:pPr lvl="0">
              <a:lnSpc>
                <a:spcPct val="120000"/>
              </a:lnSpc>
            </a:pPr>
            <a:r>
              <a:rPr lang="zh-CN" altLang="en-US" sz="1800" dirty="0">
                <a:solidFill>
                  <a:schemeClr val="bg1"/>
                </a:solidFill>
                <a:latin typeface="Arial"/>
                <a:ea typeface="宋体"/>
                <a:cs typeface="+mn-cs"/>
              </a:rPr>
              <a:t>数据故事的认知是受众对故事化感知信息的进一步加工处理过程，包括故事信息的抽取、转换、存储、简化、合并、理解和决策等加工活动。故事认知是产生故事感知之后产生的故事内容的进一步加工处理过程。</a:t>
            </a:r>
          </a:p>
        </p:txBody>
      </p:sp>
      <p:sp>
        <p:nvSpPr>
          <p:cNvPr id="21" name="文本框 20">
            <a:extLst>
              <a:ext uri="{FF2B5EF4-FFF2-40B4-BE49-F238E27FC236}">
                <a16:creationId xmlns:a16="http://schemas.microsoft.com/office/drawing/2014/main" id="{E2CB7993-F814-42D3-ABDA-EB6E919BD731}"/>
              </a:ext>
            </a:extLst>
          </p:cNvPr>
          <p:cNvSpPr txBox="1"/>
          <p:nvPr/>
        </p:nvSpPr>
        <p:spPr>
          <a:xfrm>
            <a:off x="4573259" y="4425628"/>
            <a:ext cx="6267365" cy="1721305"/>
          </a:xfrm>
          <a:prstGeom prst="rect">
            <a:avLst/>
          </a:prstGeom>
          <a:noFill/>
        </p:spPr>
        <p:txBody>
          <a:bodyPr wrap="square">
            <a:spAutoFit/>
          </a:bodyPr>
          <a:lstStyle/>
          <a:p>
            <a:pPr>
              <a:lnSpc>
                <a:spcPct val="120000"/>
              </a:lnSpc>
            </a:pPr>
            <a:r>
              <a:rPr lang="zh-CN" altLang="en-US" sz="1800" dirty="0">
                <a:solidFill>
                  <a:schemeClr val="bg1"/>
                </a:solidFill>
                <a:latin typeface="Arial"/>
                <a:ea typeface="宋体"/>
                <a:cs typeface="+mn-cs"/>
              </a:rPr>
              <a:t>数据故事的认知是数据故事认知的</a:t>
            </a:r>
            <a:r>
              <a:rPr lang="en-US" altLang="zh-CN" sz="1800" dirty="0">
                <a:solidFill>
                  <a:schemeClr val="bg1"/>
                </a:solidFill>
                <a:latin typeface="Arial"/>
                <a:ea typeface="宋体"/>
                <a:cs typeface="+mn-cs"/>
              </a:rPr>
              <a:t>PCA</a:t>
            </a:r>
            <a:r>
              <a:rPr lang="zh-CN" altLang="en-US" sz="1800" dirty="0">
                <a:solidFill>
                  <a:schemeClr val="bg1"/>
                </a:solidFill>
                <a:latin typeface="Arial"/>
                <a:ea typeface="宋体"/>
                <a:cs typeface="+mn-cs"/>
              </a:rPr>
              <a:t>模型的关键环节，是受众的感知与行动的桥梁。数据故事的认知是感知的结果，同时也是目标受众的行动的前提。当数据故事对目标受众的认知产生影响时，目标受众将采取数据故事叙述者所期待的行动。</a:t>
            </a:r>
          </a:p>
        </p:txBody>
      </p:sp>
    </p:spTree>
    <p:extLst>
      <p:ext uri="{BB962C8B-B14F-4D97-AF65-F5344CB8AC3E}">
        <p14:creationId xmlns:p14="http://schemas.microsoft.com/office/powerpoint/2010/main" val="3896051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24</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3"/>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066114"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2.3 </a:t>
            </a:r>
            <a:r>
              <a:rPr lang="zh-CN" altLang="en-US" sz="1400" dirty="0">
                <a:solidFill>
                  <a:schemeClr val="bg1"/>
                </a:solidFill>
                <a:latin typeface="宋体" panose="02010600030101010101" pitchFamily="2" charset="-122"/>
                <a:ea typeface="宋体" panose="02010600030101010101" pitchFamily="2" charset="-122"/>
                <a:sym typeface="+mn-ea"/>
              </a:rPr>
              <a:t>数据故事的特征</a:t>
            </a:r>
          </a:p>
        </p:txBody>
      </p:sp>
      <p:pic>
        <p:nvPicPr>
          <p:cNvPr id="20" name="图片 19">
            <a:extLst>
              <a:ext uri="{FF2B5EF4-FFF2-40B4-BE49-F238E27FC236}">
                <a16:creationId xmlns:a16="http://schemas.microsoft.com/office/drawing/2014/main" id="{E5BE3141-8FE3-438B-BA79-930F4F840049}"/>
              </a:ext>
            </a:extLst>
          </p:cNvPr>
          <p:cNvPicPr>
            <a:picLocks noChangeAspect="1"/>
          </p:cNvPicPr>
          <p:nvPr/>
        </p:nvPicPr>
        <p:blipFill>
          <a:blip r:embed="rId4"/>
          <a:stretch>
            <a:fillRect/>
          </a:stretch>
        </p:blipFill>
        <p:spPr>
          <a:xfrm>
            <a:off x="10245090" y="434975"/>
            <a:ext cx="1680845" cy="1628140"/>
          </a:xfrm>
          <a:prstGeom prst="rect">
            <a:avLst/>
          </a:prstGeom>
        </p:spPr>
      </p:pic>
      <p:sp>
        <p:nvSpPr>
          <p:cNvPr id="15" name="标题 1">
            <a:extLst>
              <a:ext uri="{FF2B5EF4-FFF2-40B4-BE49-F238E27FC236}">
                <a16:creationId xmlns:a16="http://schemas.microsoft.com/office/drawing/2014/main" id="{B06F812A-0BA3-4C8E-B2A5-1B153C6C9755}"/>
              </a:ext>
            </a:extLst>
          </p:cNvPr>
          <p:cNvSpPr txBox="1">
            <a:spLocks/>
          </p:cNvSpPr>
          <p:nvPr/>
        </p:nvSpPr>
        <p:spPr bwMode="auto">
          <a:xfrm>
            <a:off x="418893" y="516982"/>
            <a:ext cx="10666619" cy="821913"/>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rPr>
              <a:t>数据故事的感知</a:t>
            </a:r>
            <a:r>
              <a:rPr kumimoji="0" lang="en-US" altLang="zh-CN"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rPr>
              <a:t>(A</a:t>
            </a:r>
            <a:r>
              <a:rPr lang="en-US" altLang="zh-CN" b="1" kern="0" dirty="0">
                <a:solidFill>
                  <a:srgbClr val="44546A"/>
                </a:solidFill>
                <a:latin typeface="黑体" panose="02010609060101010101" pitchFamily="49" charset="-122"/>
                <a:ea typeface="黑体" panose="02010609060101010101" pitchFamily="49" charset="-122"/>
              </a:rPr>
              <a:t>)</a:t>
            </a:r>
            <a:endParaRPr kumimoji="0" lang="en-US" altLang="zh-CN"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7" name="矩形: 圆角 16">
            <a:extLst>
              <a:ext uri="{FF2B5EF4-FFF2-40B4-BE49-F238E27FC236}">
                <a16:creationId xmlns:a16="http://schemas.microsoft.com/office/drawing/2014/main" id="{368B9544-5C6E-4767-A5A8-97A629897BDB}"/>
              </a:ext>
            </a:extLst>
          </p:cNvPr>
          <p:cNvSpPr/>
          <p:nvPr/>
        </p:nvSpPr>
        <p:spPr>
          <a:xfrm>
            <a:off x="1164160" y="1661990"/>
            <a:ext cx="7007041" cy="2097451"/>
          </a:xfrm>
          <a:prstGeom prst="roundRect">
            <a:avLst>
              <a:gd name="adj" fmla="val 4729"/>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圆角 17">
            <a:extLst>
              <a:ext uri="{FF2B5EF4-FFF2-40B4-BE49-F238E27FC236}">
                <a16:creationId xmlns:a16="http://schemas.microsoft.com/office/drawing/2014/main" id="{FDB32FC0-34C5-4498-AF3A-5A147C9BCD7D}"/>
              </a:ext>
            </a:extLst>
          </p:cNvPr>
          <p:cNvSpPr/>
          <p:nvPr/>
        </p:nvSpPr>
        <p:spPr>
          <a:xfrm>
            <a:off x="4051851" y="4140306"/>
            <a:ext cx="6937823" cy="1980420"/>
          </a:xfrm>
          <a:prstGeom prst="roundRect">
            <a:avLst>
              <a:gd name="adj" fmla="val 4729"/>
            </a:avLst>
          </a:prstGeom>
          <a:solidFill>
            <a:schemeClr val="accent6">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文本框 18">
            <a:extLst>
              <a:ext uri="{FF2B5EF4-FFF2-40B4-BE49-F238E27FC236}">
                <a16:creationId xmlns:a16="http://schemas.microsoft.com/office/drawing/2014/main" id="{46BD82BA-DC71-433B-80AC-EC295C392B82}"/>
              </a:ext>
            </a:extLst>
          </p:cNvPr>
          <p:cNvSpPr txBox="1"/>
          <p:nvPr/>
        </p:nvSpPr>
        <p:spPr>
          <a:xfrm>
            <a:off x="1480213" y="2042855"/>
            <a:ext cx="6374933" cy="1388906"/>
          </a:xfrm>
          <a:prstGeom prst="rect">
            <a:avLst/>
          </a:prstGeom>
          <a:noFill/>
        </p:spPr>
        <p:txBody>
          <a:bodyPr wrap="square">
            <a:spAutoFit/>
          </a:bodyPr>
          <a:lstStyle/>
          <a:p>
            <a:pPr lvl="0">
              <a:lnSpc>
                <a:spcPct val="120000"/>
              </a:lnSpc>
            </a:pPr>
            <a:r>
              <a:rPr lang="zh-CN" altLang="en-US" sz="1800" dirty="0">
                <a:latin typeface="Arial"/>
                <a:ea typeface="宋体"/>
                <a:cs typeface="+mn-cs"/>
              </a:rPr>
              <a:t> 数据故事的行动是受众在倾听数据故事后采取的行动。与文学故事不同的是，数据故事的叙述动机往往是满足具体的业务需求，具有显著的业务导向性。也就是说，数据故事的创造和叙述是为具体业务服务的，其目的为开发数据产品。</a:t>
            </a:r>
          </a:p>
        </p:txBody>
      </p:sp>
      <p:sp>
        <p:nvSpPr>
          <p:cNvPr id="21" name="文本框 20">
            <a:extLst>
              <a:ext uri="{FF2B5EF4-FFF2-40B4-BE49-F238E27FC236}">
                <a16:creationId xmlns:a16="http://schemas.microsoft.com/office/drawing/2014/main" id="{E2CB7993-F814-42D3-ABDA-EB6E919BD731}"/>
              </a:ext>
            </a:extLst>
          </p:cNvPr>
          <p:cNvSpPr txBox="1"/>
          <p:nvPr/>
        </p:nvSpPr>
        <p:spPr>
          <a:xfrm>
            <a:off x="4387079" y="4406509"/>
            <a:ext cx="6267365" cy="1721305"/>
          </a:xfrm>
          <a:prstGeom prst="rect">
            <a:avLst/>
          </a:prstGeom>
          <a:noFill/>
        </p:spPr>
        <p:txBody>
          <a:bodyPr wrap="square">
            <a:spAutoFit/>
          </a:bodyPr>
          <a:lstStyle/>
          <a:p>
            <a:pPr>
              <a:lnSpc>
                <a:spcPct val="120000"/>
              </a:lnSpc>
            </a:pPr>
            <a:r>
              <a:rPr lang="zh-CN" altLang="en-US" sz="1800" dirty="0">
                <a:latin typeface="Arial"/>
                <a:ea typeface="宋体"/>
                <a:cs typeface="+mn-cs"/>
              </a:rPr>
              <a:t> 数据故事的行动是数据故事认知的</a:t>
            </a:r>
            <a:r>
              <a:rPr lang="en-US" altLang="zh-CN" sz="1800" dirty="0">
                <a:latin typeface="Arial"/>
                <a:ea typeface="宋体"/>
                <a:cs typeface="+mn-cs"/>
              </a:rPr>
              <a:t>PCA</a:t>
            </a:r>
            <a:r>
              <a:rPr lang="zh-CN" altLang="en-US" sz="1800" dirty="0">
                <a:latin typeface="Arial"/>
                <a:ea typeface="宋体"/>
                <a:cs typeface="+mn-cs"/>
              </a:rPr>
              <a:t>模型的最终结果。根据受众的行动与故事叙述者之间的相关性，可以分为正相关的行动、负相关的行动和无关行动三大类。数据故事的叙述者不仅需要提高故事行动的正相关性，而且也需要避免负相关性行动的出现。</a:t>
            </a:r>
          </a:p>
        </p:txBody>
      </p:sp>
    </p:spTree>
    <p:extLst>
      <p:ext uri="{BB962C8B-B14F-4D97-AF65-F5344CB8AC3E}">
        <p14:creationId xmlns:p14="http://schemas.microsoft.com/office/powerpoint/2010/main" val="284481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8896985" y="567055"/>
            <a:ext cx="2406015" cy="2327910"/>
          </a:xfrm>
          <a:prstGeom prst="rect">
            <a:avLst/>
          </a:prstGeom>
        </p:spPr>
      </p:pic>
      <p:pic>
        <p:nvPicPr>
          <p:cNvPr id="5" name="图片 4"/>
          <p:cNvPicPr>
            <a:picLocks noChangeAspect="1"/>
          </p:cNvPicPr>
          <p:nvPr/>
        </p:nvPicPr>
        <p:blipFill>
          <a:blip r:embed="rId4"/>
          <a:srcRect t="11054"/>
          <a:stretch>
            <a:fillRect/>
          </a:stretch>
        </p:blipFill>
        <p:spPr>
          <a:xfrm>
            <a:off x="0" y="6198870"/>
            <a:ext cx="12192635" cy="659130"/>
          </a:xfrm>
          <a:prstGeom prst="rect">
            <a:avLst/>
          </a:prstGeom>
        </p:spPr>
      </p:pic>
      <p:sp>
        <p:nvSpPr>
          <p:cNvPr id="10" name="灯片编号占位符 9">
            <a:extLst>
              <a:ext uri="{FF2B5EF4-FFF2-40B4-BE49-F238E27FC236}">
                <a16:creationId xmlns:a16="http://schemas.microsoft.com/office/drawing/2014/main" id="{D22E7FCE-6F0C-4E14-BC08-5B44B7C420F8}"/>
              </a:ext>
            </a:extLst>
          </p:cNvPr>
          <p:cNvSpPr>
            <a:spLocks noGrp="1"/>
          </p:cNvSpPr>
          <p:nvPr>
            <p:ph type="sldNum" sz="quarter" idx="12"/>
          </p:nvPr>
        </p:nvSpPr>
        <p:spPr/>
        <p:txBody>
          <a:bodyPr/>
          <a:lstStyle/>
          <a:p>
            <a:fld id="{49AE70B2-8BF9-45C0-BB95-33D1B9D3A854}" type="slidenum">
              <a:rPr lang="zh-CN" altLang="en-US" smtClean="0"/>
              <a:t>25</a:t>
            </a:fld>
            <a:endParaRPr lang="zh-CN" altLang="en-US" dirty="0"/>
          </a:p>
        </p:txBody>
      </p:sp>
      <p:sp>
        <p:nvSpPr>
          <p:cNvPr id="12" name="标题 5">
            <a:extLst>
              <a:ext uri="{FF2B5EF4-FFF2-40B4-BE49-F238E27FC236}">
                <a16:creationId xmlns:a16="http://schemas.microsoft.com/office/drawing/2014/main" id="{09AB895E-38C2-4B68-8E3A-107AB6CFB2A8}"/>
              </a:ext>
            </a:extLst>
          </p:cNvPr>
          <p:cNvSpPr txBox="1">
            <a:spLocks/>
          </p:cNvSpPr>
          <p:nvPr/>
        </p:nvSpPr>
        <p:spPr bwMode="auto">
          <a:xfrm>
            <a:off x="538717" y="2286000"/>
            <a:ext cx="6693768" cy="1143000"/>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800" kern="0" dirty="0">
                <a:ln/>
                <a:solidFill>
                  <a:srgbClr val="44546A"/>
                </a:solidFill>
                <a:effectLst>
                  <a:reflection blurRad="6350" stA="53000" endA="300" endPos="35500" dir="5400000" sy="-90000" algn="bl" rotWithShape="0"/>
                </a:effectLst>
              </a:rPr>
              <a:t>2.4 </a:t>
            </a:r>
            <a:r>
              <a:rPr lang="zh-CN" altLang="en-US" sz="4800" kern="0" dirty="0">
                <a:ln/>
                <a:solidFill>
                  <a:srgbClr val="44546A"/>
                </a:solidFill>
                <a:effectLst>
                  <a:reflection blurRad="6350" stA="53000" endA="300" endPos="35500" dir="5400000" sy="-90000" algn="bl" rotWithShape="0"/>
                </a:effectLst>
              </a:rPr>
              <a:t>数据故事的应用</a:t>
            </a:r>
          </a:p>
        </p:txBody>
      </p:sp>
      <p:sp>
        <p:nvSpPr>
          <p:cNvPr id="8" name="副标题 6">
            <a:extLst>
              <a:ext uri="{FF2B5EF4-FFF2-40B4-BE49-F238E27FC236}">
                <a16:creationId xmlns:a16="http://schemas.microsoft.com/office/drawing/2014/main" id="{A25E454E-FA33-43A8-B321-D07B8EC36E2A}"/>
              </a:ext>
            </a:extLst>
          </p:cNvPr>
          <p:cNvSpPr txBox="1">
            <a:spLocks/>
          </p:cNvSpPr>
          <p:nvPr/>
        </p:nvSpPr>
        <p:spPr bwMode="auto">
          <a:xfrm>
            <a:off x="3935760" y="4077072"/>
            <a:ext cx="4320480" cy="1752600"/>
          </a:xfrm>
          <a:prstGeom prst="rect">
            <a:avLst/>
          </a:prstGeom>
          <a:noFill/>
          <a:ln w="9525">
            <a:noFill/>
            <a:miter lim="800000"/>
          </a:ln>
        </p:spPr>
        <p:txBody>
          <a:bodyPr vert="horz" wrap="square" lIns="91440" tIns="45720" rIns="91440" bIns="45720" numCol="1" anchor="t" anchorCtr="0" compatLnSpc="1"/>
          <a:lstStyle>
            <a:lvl1pPr marL="0" indent="0" algn="l" rtl="0" eaLnBrk="0" fontAlgn="base" hangingPunct="0">
              <a:spcBef>
                <a:spcPct val="20000"/>
              </a:spcBef>
              <a:spcAft>
                <a:spcPct val="0"/>
              </a:spcAft>
              <a:buClr>
                <a:schemeClr val="hlink"/>
              </a:buClr>
              <a:buFont typeface="Wingdings" panose="05000000000000000000" pitchFamily="2" charset="2"/>
              <a:buNone/>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
                <a:srgbClr val="0563C1"/>
              </a:buClr>
              <a:buSzTx/>
              <a:buFont typeface="Wingdings" panose="05000000000000000000" pitchFamily="2" charset="2"/>
              <a:buNone/>
              <a:tabLst/>
              <a:defRPr/>
            </a:pPr>
            <a:r>
              <a:rPr kumimoji="0" lang="en-US" altLang="zh-CN" sz="2000" b="0" i="0" u="none" strike="noStrike" kern="0" cap="none" spc="0" normalizeH="0" baseline="0" noProof="0">
                <a:ln>
                  <a:noFill/>
                </a:ln>
                <a:solidFill>
                  <a:sysClr val="window" lastClr="FFFFFF">
                    <a:lumMod val="50000"/>
                  </a:sysClr>
                </a:solidFill>
                <a:effectLst/>
                <a:uLnTx/>
                <a:uFillTx/>
                <a:latin typeface="Arial"/>
                <a:ea typeface="宋体"/>
                <a:cs typeface="+mn-cs"/>
              </a:rPr>
              <a:t>▲2.3</a:t>
            </a:r>
            <a:r>
              <a:rPr kumimoji="0" lang="zh-CN" altLang="en-US" sz="2000" b="0" i="0" u="none" strike="noStrike" kern="0" cap="none" spc="0" normalizeH="0" baseline="0" noProof="0">
                <a:ln>
                  <a:noFill/>
                </a:ln>
                <a:solidFill>
                  <a:sysClr val="window" lastClr="FFFFFF">
                    <a:lumMod val="50000"/>
                  </a:sysClr>
                </a:solidFill>
                <a:effectLst/>
                <a:uLnTx/>
                <a:uFillTx/>
                <a:latin typeface="Arial"/>
                <a:ea typeface="宋体"/>
                <a:cs typeface="+mn-cs"/>
              </a:rPr>
              <a:t>数据故事的认知</a:t>
            </a:r>
            <a:endParaRPr kumimoji="0" lang="zh-CN" altLang="en-US" sz="2000" b="0" i="0" u="none" strike="noStrike" kern="0" cap="none" spc="0" normalizeH="0" baseline="0" noProof="0" dirty="0">
              <a:ln>
                <a:noFill/>
              </a:ln>
              <a:solidFill>
                <a:sysClr val="windowText" lastClr="000000"/>
              </a:solidFill>
              <a:effectLst/>
              <a:uLnTx/>
              <a:uFillTx/>
              <a:latin typeface="Arial"/>
              <a:ea typeface="宋体"/>
              <a:cs typeface="+mn-cs"/>
            </a:endParaRPr>
          </a:p>
        </p:txBody>
      </p:sp>
    </p:spTree>
    <p:custDataLst>
      <p:tags r:id="rId1"/>
    </p:custDataLst>
    <p:extLst>
      <p:ext uri="{BB962C8B-B14F-4D97-AF65-F5344CB8AC3E}">
        <p14:creationId xmlns:p14="http://schemas.microsoft.com/office/powerpoint/2010/main" val="3035591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26</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3"/>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066114"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2.4 </a:t>
            </a:r>
            <a:r>
              <a:rPr lang="zh-CN" altLang="en-US" sz="1400" dirty="0">
                <a:solidFill>
                  <a:schemeClr val="bg1"/>
                </a:solidFill>
                <a:latin typeface="宋体" panose="02010600030101010101" pitchFamily="2" charset="-122"/>
                <a:ea typeface="宋体" panose="02010600030101010101" pitchFamily="2" charset="-122"/>
                <a:sym typeface="+mn-ea"/>
              </a:rPr>
              <a:t>数据故事的应用</a:t>
            </a:r>
          </a:p>
        </p:txBody>
      </p:sp>
      <p:pic>
        <p:nvPicPr>
          <p:cNvPr id="20" name="图片 19">
            <a:extLst>
              <a:ext uri="{FF2B5EF4-FFF2-40B4-BE49-F238E27FC236}">
                <a16:creationId xmlns:a16="http://schemas.microsoft.com/office/drawing/2014/main" id="{E5BE3141-8FE3-438B-BA79-930F4F840049}"/>
              </a:ext>
            </a:extLst>
          </p:cNvPr>
          <p:cNvPicPr>
            <a:picLocks noChangeAspect="1"/>
          </p:cNvPicPr>
          <p:nvPr/>
        </p:nvPicPr>
        <p:blipFill>
          <a:blip r:embed="rId4"/>
          <a:stretch>
            <a:fillRect/>
          </a:stretch>
        </p:blipFill>
        <p:spPr>
          <a:xfrm>
            <a:off x="10245090" y="434975"/>
            <a:ext cx="1680845" cy="1628140"/>
          </a:xfrm>
          <a:prstGeom prst="rect">
            <a:avLst/>
          </a:prstGeom>
        </p:spPr>
      </p:pic>
      <p:sp>
        <p:nvSpPr>
          <p:cNvPr id="18" name="标题 1">
            <a:extLst>
              <a:ext uri="{FF2B5EF4-FFF2-40B4-BE49-F238E27FC236}">
                <a16:creationId xmlns:a16="http://schemas.microsoft.com/office/drawing/2014/main" id="{05BC66A9-A37C-463A-B00E-8CD014A43CDA}"/>
              </a:ext>
            </a:extLst>
          </p:cNvPr>
          <p:cNvSpPr txBox="1">
            <a:spLocks/>
          </p:cNvSpPr>
          <p:nvPr/>
        </p:nvSpPr>
        <p:spPr bwMode="auto">
          <a:xfrm>
            <a:off x="397933" y="392510"/>
            <a:ext cx="10666619" cy="821913"/>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a:ln>
                  <a:noFill/>
                </a:ln>
                <a:solidFill>
                  <a:srgbClr val="44546A"/>
                </a:solidFill>
                <a:effectLst/>
                <a:uLnTx/>
                <a:uFillTx/>
                <a:latin typeface="黑体" panose="02010609060101010101" pitchFamily="49" charset="-122"/>
                <a:ea typeface="黑体" panose="02010609060101010101" pitchFamily="49" charset="-122"/>
              </a:rPr>
              <a:t>解决数据科学的“最后一英里”问题</a:t>
            </a:r>
            <a:endParaRPr kumimoji="0" lang="en-US" altLang="zh-CN"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pic>
        <p:nvPicPr>
          <p:cNvPr id="19" name="图片 18" descr="图示&#10;&#10;低可信度描述已自动生成">
            <a:extLst>
              <a:ext uri="{FF2B5EF4-FFF2-40B4-BE49-F238E27FC236}">
                <a16:creationId xmlns:a16="http://schemas.microsoft.com/office/drawing/2014/main" id="{E76FF2A9-D967-411D-B6AC-0138EE2242F9}"/>
              </a:ext>
            </a:extLst>
          </p:cNvPr>
          <p:cNvPicPr/>
          <p:nvPr/>
        </p:nvPicPr>
        <p:blipFill>
          <a:blip r:embed="rId5">
            <a:extLst>
              <a:ext uri="{28A0092B-C50C-407E-A947-70E740481C1C}">
                <a14:useLocalDpi xmlns:a14="http://schemas.microsoft.com/office/drawing/2010/main" val="0"/>
              </a:ext>
            </a:extLst>
          </a:blip>
          <a:stretch>
            <a:fillRect/>
          </a:stretch>
        </p:blipFill>
        <p:spPr>
          <a:xfrm>
            <a:off x="3503712" y="1052736"/>
            <a:ext cx="4032448" cy="5472608"/>
          </a:xfrm>
          <a:prstGeom prst="rect">
            <a:avLst/>
          </a:prstGeom>
        </p:spPr>
      </p:pic>
      <p:sp>
        <p:nvSpPr>
          <p:cNvPr id="21" name="矩形 20">
            <a:extLst>
              <a:ext uri="{FF2B5EF4-FFF2-40B4-BE49-F238E27FC236}">
                <a16:creationId xmlns:a16="http://schemas.microsoft.com/office/drawing/2014/main" id="{C8326B84-2F76-4619-B5E1-2070160C1077}"/>
              </a:ext>
            </a:extLst>
          </p:cNvPr>
          <p:cNvSpPr/>
          <p:nvPr/>
        </p:nvSpPr>
        <p:spPr>
          <a:xfrm>
            <a:off x="7032104" y="5879013"/>
            <a:ext cx="5400600" cy="615553"/>
          </a:xfrm>
          <a:prstGeom prst="rect">
            <a:avLst/>
          </a:prstGeom>
        </p:spPr>
        <p:txBody>
          <a:bodyPr wrap="square">
            <a:spAutoFit/>
          </a:bodyPr>
          <a:lstStyle/>
          <a:p>
            <a:pPr algn="ctr" fontAlgn="base">
              <a:spcBef>
                <a:spcPct val="0"/>
              </a:spcBef>
              <a:spcAft>
                <a:spcPct val="0"/>
              </a:spcAft>
            </a:pPr>
            <a:r>
              <a:rPr lang="zh-CN" altLang="en-US" dirty="0">
                <a:latin typeface="宋体" panose="02010600030101010101" pitchFamily="2" charset="-122"/>
                <a:ea typeface="宋体" panose="02010600030101010101" pitchFamily="2" charset="-122"/>
              </a:rPr>
              <a:t>癌症与吸烟之间的关系</a:t>
            </a:r>
          </a:p>
          <a:p>
            <a:pPr algn="ctr" fontAlgn="base">
              <a:spcBef>
                <a:spcPct val="0"/>
              </a:spcBef>
              <a:spcAft>
                <a:spcPct val="0"/>
              </a:spcAft>
            </a:pPr>
            <a:r>
              <a:rPr lang="zh-CN" altLang="en-US" sz="1600" i="1" dirty="0">
                <a:solidFill>
                  <a:schemeClr val="accent1">
                    <a:lumMod val="50000"/>
                  </a:schemeClr>
                </a:solidFill>
                <a:latin typeface="宋体" panose="02010600030101010101" pitchFamily="2" charset="-122"/>
                <a:ea typeface="宋体" panose="02010600030101010101" pitchFamily="2" charset="-122"/>
              </a:rPr>
              <a:t>（来源：</a:t>
            </a:r>
            <a:r>
              <a:rPr lang="en-GB" altLang="zh-CN" sz="1600" i="1" dirty="0" err="1">
                <a:solidFill>
                  <a:schemeClr val="accent1">
                    <a:lumMod val="50000"/>
                  </a:schemeClr>
                </a:solidFill>
                <a:latin typeface="宋体" panose="02010600030101010101" pitchFamily="2" charset="-122"/>
                <a:ea typeface="宋体" panose="02010600030101010101" pitchFamily="2" charset="-122"/>
              </a:rPr>
              <a:t>Krzywinski</a:t>
            </a:r>
            <a:r>
              <a:rPr lang="en-GB" altLang="zh-CN" sz="1600" i="1" dirty="0">
                <a:solidFill>
                  <a:schemeClr val="accent1">
                    <a:lumMod val="50000"/>
                  </a:schemeClr>
                </a:solidFill>
                <a:latin typeface="宋体" panose="02010600030101010101" pitchFamily="2" charset="-122"/>
                <a:ea typeface="宋体" panose="02010600030101010101" pitchFamily="2" charset="-122"/>
              </a:rPr>
              <a:t>, M., Cairo, 2013</a:t>
            </a:r>
            <a:r>
              <a:rPr lang="zh-CN" altLang="en-GB" sz="1600" i="1" dirty="0">
                <a:solidFill>
                  <a:schemeClr val="accent1">
                    <a:lumMod val="50000"/>
                  </a:schemeClr>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3757258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27</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3"/>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066114"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2.4 </a:t>
            </a:r>
            <a:r>
              <a:rPr lang="zh-CN" altLang="en-US" sz="1400" dirty="0">
                <a:solidFill>
                  <a:schemeClr val="bg1"/>
                </a:solidFill>
                <a:latin typeface="宋体" panose="02010600030101010101" pitchFamily="2" charset="-122"/>
                <a:ea typeface="宋体" panose="02010600030101010101" pitchFamily="2" charset="-122"/>
                <a:sym typeface="+mn-ea"/>
              </a:rPr>
              <a:t>数据故事的应用</a:t>
            </a:r>
          </a:p>
        </p:txBody>
      </p:sp>
      <p:pic>
        <p:nvPicPr>
          <p:cNvPr id="20" name="图片 19">
            <a:extLst>
              <a:ext uri="{FF2B5EF4-FFF2-40B4-BE49-F238E27FC236}">
                <a16:creationId xmlns:a16="http://schemas.microsoft.com/office/drawing/2014/main" id="{E5BE3141-8FE3-438B-BA79-930F4F840049}"/>
              </a:ext>
            </a:extLst>
          </p:cNvPr>
          <p:cNvPicPr>
            <a:picLocks noChangeAspect="1"/>
          </p:cNvPicPr>
          <p:nvPr/>
        </p:nvPicPr>
        <p:blipFill>
          <a:blip r:embed="rId4"/>
          <a:stretch>
            <a:fillRect/>
          </a:stretch>
        </p:blipFill>
        <p:spPr>
          <a:xfrm>
            <a:off x="10245090" y="434975"/>
            <a:ext cx="1680845" cy="1628140"/>
          </a:xfrm>
          <a:prstGeom prst="rect">
            <a:avLst/>
          </a:prstGeom>
        </p:spPr>
      </p:pic>
      <p:pic>
        <p:nvPicPr>
          <p:cNvPr id="21" name="图片 20">
            <a:extLst>
              <a:ext uri="{FF2B5EF4-FFF2-40B4-BE49-F238E27FC236}">
                <a16:creationId xmlns:a16="http://schemas.microsoft.com/office/drawing/2014/main" id="{DD63E064-7006-492B-A60D-FA76868B101D}"/>
              </a:ext>
            </a:extLst>
          </p:cNvPr>
          <p:cNvPicPr/>
          <p:nvPr/>
        </p:nvPicPr>
        <p:blipFill>
          <a:blip r:embed="rId5"/>
          <a:stretch>
            <a:fillRect/>
          </a:stretch>
        </p:blipFill>
        <p:spPr>
          <a:xfrm>
            <a:off x="3432175" y="1346200"/>
            <a:ext cx="2887980" cy="4961255"/>
          </a:xfrm>
          <a:prstGeom prst="rect">
            <a:avLst/>
          </a:prstGeom>
        </p:spPr>
      </p:pic>
      <p:pic>
        <p:nvPicPr>
          <p:cNvPr id="22" name="图片 21">
            <a:extLst>
              <a:ext uri="{FF2B5EF4-FFF2-40B4-BE49-F238E27FC236}">
                <a16:creationId xmlns:a16="http://schemas.microsoft.com/office/drawing/2014/main" id="{156F49BF-0158-4510-AF9D-4F0251E23446}"/>
              </a:ext>
            </a:extLst>
          </p:cNvPr>
          <p:cNvPicPr/>
          <p:nvPr/>
        </p:nvPicPr>
        <p:blipFill>
          <a:blip r:embed="rId6"/>
          <a:stretch>
            <a:fillRect/>
          </a:stretch>
        </p:blipFill>
        <p:spPr>
          <a:xfrm>
            <a:off x="6312555" y="1214182"/>
            <a:ext cx="2820866" cy="2189533"/>
          </a:xfrm>
          <a:prstGeom prst="rect">
            <a:avLst/>
          </a:prstGeom>
        </p:spPr>
      </p:pic>
      <p:sp>
        <p:nvSpPr>
          <p:cNvPr id="23" name="标题 1">
            <a:extLst>
              <a:ext uri="{FF2B5EF4-FFF2-40B4-BE49-F238E27FC236}">
                <a16:creationId xmlns:a16="http://schemas.microsoft.com/office/drawing/2014/main" id="{FBED3D98-3B68-410A-A455-4E08CE3EBCCA}"/>
              </a:ext>
            </a:extLst>
          </p:cNvPr>
          <p:cNvSpPr txBox="1">
            <a:spLocks/>
          </p:cNvSpPr>
          <p:nvPr/>
        </p:nvSpPr>
        <p:spPr bwMode="auto">
          <a:xfrm>
            <a:off x="397933" y="392510"/>
            <a:ext cx="10666619" cy="821913"/>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a:ln>
                  <a:noFill/>
                </a:ln>
                <a:solidFill>
                  <a:srgbClr val="44546A"/>
                </a:solidFill>
                <a:effectLst/>
                <a:uLnTx/>
                <a:uFillTx/>
                <a:latin typeface="黑体" panose="02010609060101010101" pitchFamily="49" charset="-122"/>
                <a:ea typeface="黑体" panose="02010609060101010101" pitchFamily="49" charset="-122"/>
              </a:rPr>
              <a:t>提升数据的可认知和可记忆能力</a:t>
            </a:r>
            <a:endParaRPr kumimoji="0" lang="en-US" altLang="zh-CN"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pic>
        <p:nvPicPr>
          <p:cNvPr id="24" name="图片 23">
            <a:extLst>
              <a:ext uri="{FF2B5EF4-FFF2-40B4-BE49-F238E27FC236}">
                <a16:creationId xmlns:a16="http://schemas.microsoft.com/office/drawing/2014/main" id="{93129ACF-8399-4BBC-A4A6-6D09A87145C8}"/>
              </a:ext>
            </a:extLst>
          </p:cNvPr>
          <p:cNvPicPr/>
          <p:nvPr/>
        </p:nvPicPr>
        <p:blipFill>
          <a:blip r:embed="rId7"/>
          <a:stretch>
            <a:fillRect/>
          </a:stretch>
        </p:blipFill>
        <p:spPr>
          <a:xfrm>
            <a:off x="227045" y="1340411"/>
            <a:ext cx="3060643" cy="3168710"/>
          </a:xfrm>
          <a:prstGeom prst="rect">
            <a:avLst/>
          </a:prstGeom>
        </p:spPr>
      </p:pic>
      <p:pic>
        <p:nvPicPr>
          <p:cNvPr id="25" name="图片 24">
            <a:extLst>
              <a:ext uri="{FF2B5EF4-FFF2-40B4-BE49-F238E27FC236}">
                <a16:creationId xmlns:a16="http://schemas.microsoft.com/office/drawing/2014/main" id="{61613831-90D7-4E1D-8579-F46ECD82D888}"/>
              </a:ext>
            </a:extLst>
          </p:cNvPr>
          <p:cNvPicPr/>
          <p:nvPr/>
        </p:nvPicPr>
        <p:blipFill>
          <a:blip r:embed="rId8"/>
          <a:stretch>
            <a:fillRect/>
          </a:stretch>
        </p:blipFill>
        <p:spPr>
          <a:xfrm>
            <a:off x="213259" y="4509121"/>
            <a:ext cx="3088214" cy="1828962"/>
          </a:xfrm>
          <a:prstGeom prst="rect">
            <a:avLst/>
          </a:prstGeom>
        </p:spPr>
      </p:pic>
      <p:pic>
        <p:nvPicPr>
          <p:cNvPr id="26" name="图片 25">
            <a:extLst>
              <a:ext uri="{FF2B5EF4-FFF2-40B4-BE49-F238E27FC236}">
                <a16:creationId xmlns:a16="http://schemas.microsoft.com/office/drawing/2014/main" id="{B3530899-36F2-4A91-AFDA-3E18750A588F}"/>
              </a:ext>
            </a:extLst>
          </p:cNvPr>
          <p:cNvPicPr/>
          <p:nvPr/>
        </p:nvPicPr>
        <p:blipFill>
          <a:blip r:embed="rId9"/>
          <a:stretch>
            <a:fillRect/>
          </a:stretch>
        </p:blipFill>
        <p:spPr>
          <a:xfrm>
            <a:off x="6456045" y="3403600"/>
            <a:ext cx="2538730" cy="3017520"/>
          </a:xfrm>
          <a:prstGeom prst="rect">
            <a:avLst/>
          </a:prstGeom>
        </p:spPr>
      </p:pic>
      <p:pic>
        <p:nvPicPr>
          <p:cNvPr id="27" name="图片 26">
            <a:extLst>
              <a:ext uri="{FF2B5EF4-FFF2-40B4-BE49-F238E27FC236}">
                <a16:creationId xmlns:a16="http://schemas.microsoft.com/office/drawing/2014/main" id="{3D6C39E1-0CA6-4783-826D-CEFB78AAA521}"/>
              </a:ext>
            </a:extLst>
          </p:cNvPr>
          <p:cNvPicPr/>
          <p:nvPr/>
        </p:nvPicPr>
        <p:blipFill>
          <a:blip r:embed="rId10"/>
          <a:stretch>
            <a:fillRect/>
          </a:stretch>
        </p:blipFill>
        <p:spPr>
          <a:xfrm>
            <a:off x="9336405" y="1700530"/>
            <a:ext cx="2718435" cy="3251835"/>
          </a:xfrm>
          <a:prstGeom prst="rect">
            <a:avLst/>
          </a:prstGeom>
        </p:spPr>
      </p:pic>
      <p:sp>
        <p:nvSpPr>
          <p:cNvPr id="29" name="矩形 28">
            <a:extLst>
              <a:ext uri="{FF2B5EF4-FFF2-40B4-BE49-F238E27FC236}">
                <a16:creationId xmlns:a16="http://schemas.microsoft.com/office/drawing/2014/main" id="{82BA069D-4DBE-40E7-8C1C-D5C14E250BA2}"/>
              </a:ext>
            </a:extLst>
          </p:cNvPr>
          <p:cNvSpPr/>
          <p:nvPr/>
        </p:nvSpPr>
        <p:spPr>
          <a:xfrm>
            <a:off x="9129460" y="5188590"/>
            <a:ext cx="2538730" cy="861774"/>
          </a:xfrm>
          <a:prstGeom prst="rect">
            <a:avLst/>
          </a:prstGeom>
        </p:spPr>
        <p:txBody>
          <a:bodyPr wrap="square">
            <a:spAutoFit/>
          </a:bodyPr>
          <a:lstStyle/>
          <a:p>
            <a:pPr algn="ctr" fontAlgn="base">
              <a:spcBef>
                <a:spcPct val="0"/>
              </a:spcBef>
              <a:spcAft>
                <a:spcPct val="0"/>
              </a:spcAft>
            </a:pPr>
            <a:r>
              <a:rPr lang="zh-CN" altLang="en-US" dirty="0">
                <a:latin typeface="Pingfang SC"/>
                <a:ea typeface="宋体" panose="02010600030101010101" pitchFamily="2" charset="-122"/>
              </a:rPr>
              <a:t>牛仔裤之旅</a:t>
            </a:r>
          </a:p>
          <a:p>
            <a:pPr algn="ctr" fontAlgn="base">
              <a:spcBef>
                <a:spcPct val="0"/>
              </a:spcBef>
              <a:spcAft>
                <a:spcPct val="0"/>
              </a:spcAft>
            </a:pPr>
            <a:r>
              <a:rPr lang="zh-CN" altLang="en-US" sz="1600" i="1" dirty="0">
                <a:solidFill>
                  <a:schemeClr val="accent1">
                    <a:lumMod val="50000"/>
                  </a:schemeClr>
                </a:solidFill>
                <a:latin typeface="Pingfang SC"/>
                <a:ea typeface="宋体" panose="02010600030101010101" pitchFamily="2" charset="-122"/>
              </a:rPr>
              <a:t>（图片来源：</a:t>
            </a:r>
          </a:p>
          <a:p>
            <a:pPr algn="ctr" fontAlgn="base">
              <a:spcBef>
                <a:spcPct val="0"/>
              </a:spcBef>
              <a:spcAft>
                <a:spcPct val="0"/>
              </a:spcAft>
            </a:pPr>
            <a:r>
              <a:rPr lang="en-GB" altLang="zh-CN" sz="1600" i="1" dirty="0">
                <a:solidFill>
                  <a:schemeClr val="accent1">
                    <a:lumMod val="50000"/>
                  </a:schemeClr>
                </a:solidFill>
                <a:latin typeface="Pingfang SC"/>
                <a:ea typeface="宋体" panose="02010600030101010101" pitchFamily="2" charset="-122"/>
              </a:rPr>
              <a:t>katelyntothfejel.com</a:t>
            </a:r>
            <a:r>
              <a:rPr lang="zh-CN" altLang="en-GB" sz="1600" i="1" dirty="0">
                <a:solidFill>
                  <a:schemeClr val="accent1">
                    <a:lumMod val="50000"/>
                  </a:schemeClr>
                </a:solidFill>
                <a:latin typeface="Pingfang SC"/>
                <a:ea typeface="宋体" panose="02010600030101010101" pitchFamily="2" charset="-122"/>
              </a:rPr>
              <a:t>）</a:t>
            </a:r>
          </a:p>
        </p:txBody>
      </p:sp>
    </p:spTree>
    <p:extLst>
      <p:ext uri="{BB962C8B-B14F-4D97-AF65-F5344CB8AC3E}">
        <p14:creationId xmlns:p14="http://schemas.microsoft.com/office/powerpoint/2010/main" val="438437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28</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3"/>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066114"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2.4 </a:t>
            </a:r>
            <a:r>
              <a:rPr lang="zh-CN" altLang="en-US" sz="1400" dirty="0">
                <a:solidFill>
                  <a:schemeClr val="bg1"/>
                </a:solidFill>
                <a:latin typeface="宋体" panose="02010600030101010101" pitchFamily="2" charset="-122"/>
                <a:ea typeface="宋体" panose="02010600030101010101" pitchFamily="2" charset="-122"/>
                <a:sym typeface="+mn-ea"/>
              </a:rPr>
              <a:t>数据故事的应用</a:t>
            </a:r>
          </a:p>
        </p:txBody>
      </p:sp>
      <p:pic>
        <p:nvPicPr>
          <p:cNvPr id="20" name="图片 19">
            <a:extLst>
              <a:ext uri="{FF2B5EF4-FFF2-40B4-BE49-F238E27FC236}">
                <a16:creationId xmlns:a16="http://schemas.microsoft.com/office/drawing/2014/main" id="{E5BE3141-8FE3-438B-BA79-930F4F840049}"/>
              </a:ext>
            </a:extLst>
          </p:cNvPr>
          <p:cNvPicPr>
            <a:picLocks noChangeAspect="1"/>
          </p:cNvPicPr>
          <p:nvPr/>
        </p:nvPicPr>
        <p:blipFill>
          <a:blip r:embed="rId4"/>
          <a:stretch>
            <a:fillRect/>
          </a:stretch>
        </p:blipFill>
        <p:spPr>
          <a:xfrm>
            <a:off x="10245090" y="434975"/>
            <a:ext cx="1680845" cy="1628140"/>
          </a:xfrm>
          <a:prstGeom prst="rect">
            <a:avLst/>
          </a:prstGeom>
        </p:spPr>
      </p:pic>
      <p:graphicFrame>
        <p:nvGraphicFramePr>
          <p:cNvPr id="15" name="内容占位符 5">
            <a:extLst>
              <a:ext uri="{FF2B5EF4-FFF2-40B4-BE49-F238E27FC236}">
                <a16:creationId xmlns:a16="http://schemas.microsoft.com/office/drawing/2014/main" id="{79898DED-0ECA-446B-971B-D1F87996A959}"/>
              </a:ext>
            </a:extLst>
          </p:cNvPr>
          <p:cNvGraphicFramePr>
            <a:graphicFrameLocks/>
          </p:cNvGraphicFramePr>
          <p:nvPr>
            <p:extLst>
              <p:ext uri="{D42A27DB-BD31-4B8C-83A1-F6EECF244321}">
                <p14:modId xmlns:p14="http://schemas.microsoft.com/office/powerpoint/2010/main" val="4158380108"/>
              </p:ext>
            </p:extLst>
          </p:nvPr>
        </p:nvGraphicFramePr>
        <p:xfrm>
          <a:off x="1271464" y="1556792"/>
          <a:ext cx="9289032" cy="46805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6" name="矩形 15">
            <a:extLst>
              <a:ext uri="{FF2B5EF4-FFF2-40B4-BE49-F238E27FC236}">
                <a16:creationId xmlns:a16="http://schemas.microsoft.com/office/drawing/2014/main" id="{8BF17FD4-BAAA-45FC-86EC-D8EAE053EE1C}"/>
              </a:ext>
            </a:extLst>
          </p:cNvPr>
          <p:cNvSpPr/>
          <p:nvPr/>
        </p:nvSpPr>
        <p:spPr>
          <a:xfrm>
            <a:off x="1281554" y="1170674"/>
            <a:ext cx="9031907" cy="400110"/>
          </a:xfrm>
          <a:prstGeom prst="rect">
            <a:avLst/>
          </a:prstGeom>
        </p:spPr>
        <p:txBody>
          <a:bodyPr wrap="square">
            <a:spAutoFit/>
          </a:bodyPr>
          <a:lstStyle/>
          <a:p>
            <a:pPr fontAlgn="base">
              <a:spcBef>
                <a:spcPct val="0"/>
              </a:spcBef>
              <a:spcAft>
                <a:spcPct val="0"/>
              </a:spcAft>
            </a:pPr>
            <a:r>
              <a:rPr lang="zh-CN" altLang="en-US" sz="2000" b="1" dirty="0">
                <a:solidFill>
                  <a:prstClr val="black"/>
                </a:solidFill>
                <a:latin typeface="Arial" panose="020B0604020202020204" pitchFamily="34" charset="0"/>
                <a:ea typeface="宋体" panose="02010600030101010101" pitchFamily="2" charset="-122"/>
              </a:rPr>
              <a:t>数据故事“牛仔裤之旅”的主要亮点有：</a:t>
            </a:r>
            <a:r>
              <a:rPr lang="en-US" altLang="zh-CN" sz="2000" dirty="0">
                <a:solidFill>
                  <a:prstClr val="black"/>
                </a:solidFill>
                <a:latin typeface="Arial" panose="020B0604020202020204" pitchFamily="34" charset="0"/>
                <a:ea typeface="宋体" panose="02010600030101010101" pitchFamily="2" charset="-122"/>
              </a:rPr>
              <a:t> </a:t>
            </a:r>
            <a:endParaRPr lang="zh-CN" altLang="en-US" sz="2000" dirty="0">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0987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graphicEl>
                                              <a:dgm id="{6A6928A4-A0C3-4866-80C2-F1DC8D196B6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graphicEl>
                                              <a:dgm id="{559667EB-D73A-492D-98C5-E0F938A6613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graphicEl>
                                              <a:dgm id="{7BEDFBA9-37E4-4953-A7C6-AEF44769C4D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graphicEl>
                                              <a:dgm id="{044EB186-B886-4E2F-A77E-3D95AAE1901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29</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3"/>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066114"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2.4 </a:t>
            </a:r>
            <a:r>
              <a:rPr lang="zh-CN" altLang="en-US" sz="1400" dirty="0">
                <a:solidFill>
                  <a:schemeClr val="bg1"/>
                </a:solidFill>
                <a:latin typeface="宋体" panose="02010600030101010101" pitchFamily="2" charset="-122"/>
                <a:ea typeface="宋体" panose="02010600030101010101" pitchFamily="2" charset="-122"/>
                <a:sym typeface="+mn-ea"/>
              </a:rPr>
              <a:t>数据故事的应用</a:t>
            </a:r>
          </a:p>
        </p:txBody>
      </p:sp>
      <p:pic>
        <p:nvPicPr>
          <p:cNvPr id="20" name="图片 19">
            <a:extLst>
              <a:ext uri="{FF2B5EF4-FFF2-40B4-BE49-F238E27FC236}">
                <a16:creationId xmlns:a16="http://schemas.microsoft.com/office/drawing/2014/main" id="{E5BE3141-8FE3-438B-BA79-930F4F840049}"/>
              </a:ext>
            </a:extLst>
          </p:cNvPr>
          <p:cNvPicPr>
            <a:picLocks noChangeAspect="1"/>
          </p:cNvPicPr>
          <p:nvPr/>
        </p:nvPicPr>
        <p:blipFill>
          <a:blip r:embed="rId4"/>
          <a:stretch>
            <a:fillRect/>
          </a:stretch>
        </p:blipFill>
        <p:spPr>
          <a:xfrm>
            <a:off x="10245090" y="434975"/>
            <a:ext cx="1680845" cy="1628140"/>
          </a:xfrm>
          <a:prstGeom prst="rect">
            <a:avLst/>
          </a:prstGeom>
        </p:spPr>
      </p:pic>
      <p:sp>
        <p:nvSpPr>
          <p:cNvPr id="25" name="矩形: 圆角 24">
            <a:extLst>
              <a:ext uri="{FF2B5EF4-FFF2-40B4-BE49-F238E27FC236}">
                <a16:creationId xmlns:a16="http://schemas.microsoft.com/office/drawing/2014/main" id="{D9D76ECA-D35C-4DA2-A660-6FBEE3E62385}"/>
              </a:ext>
            </a:extLst>
          </p:cNvPr>
          <p:cNvSpPr/>
          <p:nvPr/>
        </p:nvSpPr>
        <p:spPr>
          <a:xfrm>
            <a:off x="829342" y="1823634"/>
            <a:ext cx="4333452" cy="4177006"/>
          </a:xfrm>
          <a:prstGeom prst="roundRect">
            <a:avLst>
              <a:gd name="adj" fmla="val 4729"/>
            </a:avLst>
          </a:prstGeom>
          <a:solidFill>
            <a:schemeClr val="accent1">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21" name="矩形 20">
            <a:extLst>
              <a:ext uri="{FF2B5EF4-FFF2-40B4-BE49-F238E27FC236}">
                <a16:creationId xmlns:a16="http://schemas.microsoft.com/office/drawing/2014/main" id="{D45C52D2-4D62-4C3A-B91C-625372E6AB99}"/>
              </a:ext>
            </a:extLst>
          </p:cNvPr>
          <p:cNvSpPr/>
          <p:nvPr/>
        </p:nvSpPr>
        <p:spPr>
          <a:xfrm>
            <a:off x="1048254" y="2059825"/>
            <a:ext cx="3845181" cy="3766865"/>
          </a:xfrm>
          <a:prstGeom prst="rect">
            <a:avLst/>
          </a:prstGeom>
        </p:spPr>
        <p:txBody>
          <a:bodyPr wrap="square">
            <a:spAutoFit/>
          </a:bodyPr>
          <a:lstStyle/>
          <a:p>
            <a:pPr fontAlgn="base">
              <a:lnSpc>
                <a:spcPct val="150000"/>
              </a:lnSpc>
              <a:spcBef>
                <a:spcPct val="0"/>
              </a:spcBef>
              <a:spcAft>
                <a:spcPct val="0"/>
              </a:spcAft>
            </a:pPr>
            <a:r>
              <a:rPr lang="zh-CN" altLang="en-US" dirty="0">
                <a:solidFill>
                  <a:prstClr val="black"/>
                </a:solidFill>
                <a:latin typeface="宋体" panose="02010600030101010101" pitchFamily="2" charset="-122"/>
                <a:ea typeface="宋体" panose="02010600030101010101" pitchFamily="2" charset="-122"/>
              </a:rPr>
              <a:t>    数据故事化不仅可以支持从数据中获取有价值的洞见，而且还可以将数据洞见进一步转化为用户行动。再如，以介绍皮靴为例，可以分别用数据（事实）和故事两种不同版本描述了皮靴，但对于多数人而言，故事版本会更加令人难忘、更有说服力、更容易被重述和更容易变成用户行为（如购买行为）。</a:t>
            </a:r>
          </a:p>
        </p:txBody>
      </p:sp>
      <p:pic>
        <p:nvPicPr>
          <p:cNvPr id="22" name="图片 21" descr="QR 代码&#10;&#10;描述已自动生成">
            <a:extLst>
              <a:ext uri="{FF2B5EF4-FFF2-40B4-BE49-F238E27FC236}">
                <a16:creationId xmlns:a16="http://schemas.microsoft.com/office/drawing/2014/main" id="{E52DE182-9765-42DF-920E-29F0AEB60973}"/>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705662" y="1355881"/>
            <a:ext cx="3974671" cy="4618933"/>
          </a:xfrm>
          <a:prstGeom prst="rect">
            <a:avLst/>
          </a:prstGeom>
        </p:spPr>
      </p:pic>
      <p:sp>
        <p:nvSpPr>
          <p:cNvPr id="23" name="标题 1">
            <a:extLst>
              <a:ext uri="{FF2B5EF4-FFF2-40B4-BE49-F238E27FC236}">
                <a16:creationId xmlns:a16="http://schemas.microsoft.com/office/drawing/2014/main" id="{130831E3-02E1-45B1-AC0E-3494E28E34AC}"/>
              </a:ext>
            </a:extLst>
          </p:cNvPr>
          <p:cNvSpPr txBox="1">
            <a:spLocks/>
          </p:cNvSpPr>
          <p:nvPr/>
        </p:nvSpPr>
        <p:spPr bwMode="auto">
          <a:xfrm>
            <a:off x="477127" y="591873"/>
            <a:ext cx="10666619" cy="821913"/>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b="1" i="0" u="none" strike="noStrike" kern="0" cap="none" spc="0" normalizeH="0" baseline="0" noProof="0">
                <a:ln>
                  <a:noFill/>
                </a:ln>
                <a:solidFill>
                  <a:srgbClr val="44546A"/>
                </a:solidFill>
                <a:effectLst/>
                <a:uLnTx/>
                <a:uFillTx/>
                <a:latin typeface="黑体" panose="02010609060101010101" pitchFamily="49" charset="-122"/>
                <a:ea typeface="黑体" panose="02010609060101010101" pitchFamily="49" charset="-122"/>
              </a:rPr>
              <a:t>推动数据</a:t>
            </a:r>
            <a:r>
              <a:rPr kumimoji="0" lang="en-US" altLang="zh-CN" b="1" i="0" u="none" strike="noStrike" kern="0" cap="none" spc="0" normalizeH="0" baseline="0" noProof="0">
                <a:ln>
                  <a:noFill/>
                </a:ln>
                <a:solidFill>
                  <a:srgbClr val="44546A"/>
                </a:solidFill>
                <a:effectLst/>
                <a:uLnTx/>
                <a:uFillTx/>
                <a:latin typeface="黑体" panose="02010609060101010101" pitchFamily="49" charset="-122"/>
                <a:ea typeface="黑体" panose="02010609060101010101" pitchFamily="49" charset="-122"/>
              </a:rPr>
              <a:t>-</a:t>
            </a:r>
            <a:r>
              <a:rPr kumimoji="0" lang="zh-CN" altLang="en-US" b="1" i="0" u="none" strike="noStrike" kern="0" cap="none" spc="0" normalizeH="0" baseline="0" noProof="0">
                <a:ln>
                  <a:noFill/>
                </a:ln>
                <a:solidFill>
                  <a:srgbClr val="44546A"/>
                </a:solidFill>
                <a:effectLst/>
                <a:uLnTx/>
                <a:uFillTx/>
                <a:latin typeface="黑体" panose="02010609060101010101" pitchFamily="49" charset="-122"/>
                <a:ea typeface="黑体" panose="02010609060101010101" pitchFamily="49" charset="-122"/>
              </a:rPr>
              <a:t>洞见</a:t>
            </a:r>
            <a:r>
              <a:rPr kumimoji="0" lang="en-US" altLang="zh-CN" b="1" i="0" u="none" strike="noStrike" kern="0" cap="none" spc="0" normalizeH="0" baseline="0" noProof="0">
                <a:ln>
                  <a:noFill/>
                </a:ln>
                <a:solidFill>
                  <a:srgbClr val="44546A"/>
                </a:solidFill>
                <a:effectLst/>
                <a:uLnTx/>
                <a:uFillTx/>
                <a:latin typeface="黑体" panose="02010609060101010101" pitchFamily="49" charset="-122"/>
                <a:ea typeface="黑体" panose="02010609060101010101" pitchFamily="49" charset="-122"/>
              </a:rPr>
              <a:t>-</a:t>
            </a:r>
            <a:r>
              <a:rPr kumimoji="0" lang="zh-CN" altLang="en-US" b="1" i="0" u="none" strike="noStrike" kern="0" cap="none" spc="0" normalizeH="0" baseline="0" noProof="0">
                <a:ln>
                  <a:noFill/>
                </a:ln>
                <a:solidFill>
                  <a:srgbClr val="44546A"/>
                </a:solidFill>
                <a:effectLst/>
                <a:uLnTx/>
                <a:uFillTx/>
                <a:latin typeface="黑体" panose="02010609060101010101" pitchFamily="49" charset="-122"/>
                <a:ea typeface="黑体" panose="02010609060101010101" pitchFamily="49" charset="-122"/>
              </a:rPr>
              <a:t>用户行动的转换</a:t>
            </a:r>
            <a:endParaRPr kumimoji="0" lang="en-US" altLang="zh-CN"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24" name="矩形 23">
            <a:extLst>
              <a:ext uri="{FF2B5EF4-FFF2-40B4-BE49-F238E27FC236}">
                <a16:creationId xmlns:a16="http://schemas.microsoft.com/office/drawing/2014/main" id="{C93C8ECB-59E0-45F2-AF89-0256B02ECCDC}"/>
              </a:ext>
            </a:extLst>
          </p:cNvPr>
          <p:cNvSpPr/>
          <p:nvPr/>
        </p:nvSpPr>
        <p:spPr>
          <a:xfrm>
            <a:off x="6791400" y="5703378"/>
            <a:ext cx="5400600" cy="615553"/>
          </a:xfrm>
          <a:prstGeom prst="rect">
            <a:avLst/>
          </a:prstGeom>
        </p:spPr>
        <p:txBody>
          <a:bodyPr wrap="square">
            <a:spAutoFit/>
          </a:bodyPr>
          <a:lstStyle/>
          <a:p>
            <a:pPr algn="ctr" fontAlgn="base">
              <a:spcBef>
                <a:spcPct val="0"/>
              </a:spcBef>
              <a:spcAft>
                <a:spcPct val="0"/>
              </a:spcAft>
            </a:pPr>
            <a:r>
              <a:rPr lang="zh-CN" altLang="en-US" dirty="0">
                <a:latin typeface="Pingfang SC"/>
                <a:ea typeface="宋体" panose="02010600030101010101" pitchFamily="2" charset="-122"/>
              </a:rPr>
              <a:t>数据与故事的对比</a:t>
            </a:r>
            <a:r>
              <a:rPr lang="en-US" altLang="zh-CN" dirty="0">
                <a:latin typeface="Pingfang SC"/>
                <a:ea typeface="宋体" panose="02010600030101010101" pitchFamily="2" charset="-122"/>
              </a:rPr>
              <a:t>——</a:t>
            </a:r>
            <a:r>
              <a:rPr lang="zh-CN" altLang="en-US" dirty="0">
                <a:latin typeface="Pingfang SC"/>
                <a:ea typeface="宋体" panose="02010600030101010101" pitchFamily="2" charset="-122"/>
              </a:rPr>
              <a:t>以介绍皮靴为例</a:t>
            </a:r>
          </a:p>
          <a:p>
            <a:pPr algn="ctr" fontAlgn="base">
              <a:spcBef>
                <a:spcPct val="0"/>
              </a:spcBef>
              <a:spcAft>
                <a:spcPct val="0"/>
              </a:spcAft>
            </a:pPr>
            <a:r>
              <a:rPr lang="zh-CN" altLang="en-US" sz="1600" i="1" dirty="0">
                <a:solidFill>
                  <a:schemeClr val="accent1">
                    <a:lumMod val="50000"/>
                  </a:schemeClr>
                </a:solidFill>
                <a:latin typeface="Pingfang SC"/>
                <a:ea typeface="宋体" panose="02010600030101010101" pitchFamily="2" charset="-122"/>
              </a:rPr>
              <a:t>（</a:t>
            </a:r>
            <a:r>
              <a:rPr lang="en-GB" altLang="zh-CN" sz="1600" i="1" dirty="0" err="1">
                <a:solidFill>
                  <a:schemeClr val="accent1">
                    <a:lumMod val="50000"/>
                  </a:schemeClr>
                </a:solidFill>
                <a:latin typeface="Pingfang SC"/>
                <a:ea typeface="宋体" panose="02010600030101010101" pitchFamily="2" charset="-122"/>
              </a:rPr>
              <a:t>Aaker</a:t>
            </a:r>
            <a:r>
              <a:rPr lang="en-GB" altLang="zh-CN" sz="1600" i="1" dirty="0">
                <a:solidFill>
                  <a:schemeClr val="accent1">
                    <a:lumMod val="50000"/>
                  </a:schemeClr>
                </a:solidFill>
                <a:latin typeface="Pingfang SC"/>
                <a:ea typeface="宋体" panose="02010600030101010101" pitchFamily="2" charset="-122"/>
              </a:rPr>
              <a:t>, D., &amp; </a:t>
            </a:r>
            <a:r>
              <a:rPr lang="en-GB" altLang="zh-CN" sz="1600" i="1" dirty="0" err="1">
                <a:solidFill>
                  <a:schemeClr val="accent1">
                    <a:lumMod val="50000"/>
                  </a:schemeClr>
                </a:solidFill>
                <a:latin typeface="Pingfang SC"/>
                <a:ea typeface="宋体" panose="02010600030101010101" pitchFamily="2" charset="-122"/>
              </a:rPr>
              <a:t>Aaker</a:t>
            </a:r>
            <a:r>
              <a:rPr lang="en-GB" altLang="zh-CN" sz="1600" i="1" dirty="0">
                <a:solidFill>
                  <a:schemeClr val="accent1">
                    <a:lumMod val="50000"/>
                  </a:schemeClr>
                </a:solidFill>
                <a:latin typeface="Pingfang SC"/>
                <a:ea typeface="宋体" panose="02010600030101010101" pitchFamily="2" charset="-122"/>
              </a:rPr>
              <a:t>, J. L.</a:t>
            </a:r>
            <a:r>
              <a:rPr lang="zh-CN" altLang="en-GB" sz="1600" i="1" dirty="0">
                <a:solidFill>
                  <a:schemeClr val="accent1">
                    <a:lumMod val="50000"/>
                  </a:schemeClr>
                </a:solidFill>
                <a:latin typeface="Pingfang SC"/>
                <a:ea typeface="宋体" panose="02010600030101010101" pitchFamily="2" charset="-122"/>
              </a:rPr>
              <a:t>，</a:t>
            </a:r>
            <a:r>
              <a:rPr lang="en-GB" altLang="zh-CN" sz="1600" i="1" dirty="0">
                <a:solidFill>
                  <a:schemeClr val="accent1">
                    <a:lumMod val="50000"/>
                  </a:schemeClr>
                </a:solidFill>
                <a:latin typeface="Pingfang SC"/>
                <a:ea typeface="宋体" panose="02010600030101010101" pitchFamily="2" charset="-122"/>
              </a:rPr>
              <a:t>2016)</a:t>
            </a:r>
          </a:p>
        </p:txBody>
      </p:sp>
      <p:cxnSp>
        <p:nvCxnSpPr>
          <p:cNvPr id="3" name="直接连接符 2">
            <a:extLst>
              <a:ext uri="{FF2B5EF4-FFF2-40B4-BE49-F238E27FC236}">
                <a16:creationId xmlns:a16="http://schemas.microsoft.com/office/drawing/2014/main" id="{D9311411-39FC-4A63-AE61-E61011E0D7CE}"/>
              </a:ext>
            </a:extLst>
          </p:cNvPr>
          <p:cNvCxnSpPr/>
          <p:nvPr/>
        </p:nvCxnSpPr>
        <p:spPr>
          <a:xfrm>
            <a:off x="5380074" y="1552353"/>
            <a:ext cx="0" cy="457200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474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3</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1584103"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主要内容</a:t>
            </a:r>
          </a:p>
        </p:txBody>
      </p:sp>
      <p:sp>
        <p:nvSpPr>
          <p:cNvPr id="15" name="标题 1">
            <a:extLst>
              <a:ext uri="{FF2B5EF4-FFF2-40B4-BE49-F238E27FC236}">
                <a16:creationId xmlns:a16="http://schemas.microsoft.com/office/drawing/2014/main" id="{11E2CAD1-AD03-442D-9F58-675B07295B30}"/>
              </a:ext>
            </a:extLst>
          </p:cNvPr>
          <p:cNvSpPr txBox="1">
            <a:spLocks/>
          </p:cNvSpPr>
          <p:nvPr/>
        </p:nvSpPr>
        <p:spPr bwMode="auto">
          <a:xfrm>
            <a:off x="2180154" y="841018"/>
            <a:ext cx="7210235" cy="821913"/>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rPr>
              <a:t>主要内容</a:t>
            </a:r>
          </a:p>
        </p:txBody>
      </p:sp>
      <p:graphicFrame>
        <p:nvGraphicFramePr>
          <p:cNvPr id="16" name="内容占位符 4">
            <a:extLst>
              <a:ext uri="{FF2B5EF4-FFF2-40B4-BE49-F238E27FC236}">
                <a16:creationId xmlns:a16="http://schemas.microsoft.com/office/drawing/2014/main" id="{CEAEFBDC-7678-4B14-8FC9-074407E28840}"/>
              </a:ext>
            </a:extLst>
          </p:cNvPr>
          <p:cNvGraphicFramePr>
            <a:graphicFrameLocks/>
          </p:cNvGraphicFramePr>
          <p:nvPr>
            <p:extLst>
              <p:ext uri="{D42A27DB-BD31-4B8C-83A1-F6EECF244321}">
                <p14:modId xmlns:p14="http://schemas.microsoft.com/office/powerpoint/2010/main" val="490502675"/>
              </p:ext>
            </p:extLst>
          </p:nvPr>
        </p:nvGraphicFramePr>
        <p:xfrm>
          <a:off x="1510184" y="2199005"/>
          <a:ext cx="9171632" cy="34821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9275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30</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066114"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2.4 </a:t>
            </a:r>
            <a:r>
              <a:rPr lang="zh-CN" altLang="en-US" sz="1400" dirty="0">
                <a:solidFill>
                  <a:schemeClr val="bg1"/>
                </a:solidFill>
                <a:latin typeface="宋体" panose="02010600030101010101" pitchFamily="2" charset="-122"/>
                <a:ea typeface="宋体" panose="02010600030101010101" pitchFamily="2" charset="-122"/>
                <a:sym typeface="+mn-ea"/>
              </a:rPr>
              <a:t>数据故事的应用</a:t>
            </a:r>
          </a:p>
        </p:txBody>
      </p:sp>
      <p:sp>
        <p:nvSpPr>
          <p:cNvPr id="15" name="标题 1">
            <a:extLst>
              <a:ext uri="{FF2B5EF4-FFF2-40B4-BE49-F238E27FC236}">
                <a16:creationId xmlns:a16="http://schemas.microsoft.com/office/drawing/2014/main" id="{B5061145-0532-4A2F-A9A0-6F95B18D2208}"/>
              </a:ext>
            </a:extLst>
          </p:cNvPr>
          <p:cNvSpPr txBox="1">
            <a:spLocks/>
          </p:cNvSpPr>
          <p:nvPr/>
        </p:nvSpPr>
        <p:spPr bwMode="auto">
          <a:xfrm>
            <a:off x="699480" y="1005685"/>
            <a:ext cx="10666619" cy="821913"/>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rPr>
              <a:t>推动数据</a:t>
            </a:r>
            <a:r>
              <a:rPr kumimoji="0" lang="en-US" altLang="zh-CN"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rPr>
              <a:t>-</a:t>
            </a:r>
            <a:r>
              <a:rPr kumimoji="0" lang="zh-CN" altLang="en-US"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rPr>
              <a:t>洞见</a:t>
            </a:r>
            <a:r>
              <a:rPr kumimoji="0" lang="en-US" altLang="zh-CN"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rPr>
              <a:t>-</a:t>
            </a:r>
            <a:r>
              <a:rPr kumimoji="0" lang="zh-CN" altLang="en-US"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rPr>
              <a:t>用户行动的转换</a:t>
            </a:r>
            <a:endParaRPr kumimoji="0" lang="en-US" altLang="zh-CN"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7" name="矩形: 圆角 16">
            <a:extLst>
              <a:ext uri="{FF2B5EF4-FFF2-40B4-BE49-F238E27FC236}">
                <a16:creationId xmlns:a16="http://schemas.microsoft.com/office/drawing/2014/main" id="{3E975D61-1664-4D6D-B03A-381BD01CCB35}"/>
              </a:ext>
            </a:extLst>
          </p:cNvPr>
          <p:cNvSpPr/>
          <p:nvPr/>
        </p:nvSpPr>
        <p:spPr>
          <a:xfrm>
            <a:off x="2310808" y="2449138"/>
            <a:ext cx="7232905" cy="2796257"/>
          </a:xfrm>
          <a:prstGeom prst="roundRect">
            <a:avLst>
              <a:gd name="adj" fmla="val 4729"/>
            </a:avLst>
          </a:prstGeo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文本框 17">
            <a:extLst>
              <a:ext uri="{FF2B5EF4-FFF2-40B4-BE49-F238E27FC236}">
                <a16:creationId xmlns:a16="http://schemas.microsoft.com/office/drawing/2014/main" id="{EEB9C838-029A-48FF-B3F8-6BE5BB9DE6CA}"/>
              </a:ext>
            </a:extLst>
          </p:cNvPr>
          <p:cNvSpPr txBox="1"/>
          <p:nvPr/>
        </p:nvSpPr>
        <p:spPr>
          <a:xfrm>
            <a:off x="2948763" y="2726429"/>
            <a:ext cx="6294474" cy="2236574"/>
          </a:xfrm>
          <a:prstGeom prst="rect">
            <a:avLst/>
          </a:prstGeom>
          <a:noFill/>
        </p:spPr>
        <p:txBody>
          <a:bodyPr wrap="square">
            <a:spAutoFit/>
          </a:bodyPr>
          <a:lstStyle/>
          <a:p>
            <a:pPr lvl="0">
              <a:lnSpc>
                <a:spcPct val="150000"/>
              </a:lnSpc>
              <a:buNone/>
            </a:pPr>
            <a:r>
              <a:rPr lang="zh-CN" altLang="en-US" sz="2400" dirty="0">
                <a:solidFill>
                  <a:sysClr val="window" lastClr="FFFFFF"/>
                </a:solidFill>
                <a:latin typeface="Arial"/>
                <a:ea typeface="宋体"/>
                <a:cs typeface="+mn-cs"/>
              </a:rPr>
              <a:t>几千年来，人类说服他人的首选方式始终没有变化</a:t>
            </a:r>
            <a:r>
              <a:rPr lang="en-US" altLang="zh-CN" sz="2400" dirty="0">
                <a:solidFill>
                  <a:sysClr val="window" lastClr="FFFFFF"/>
                </a:solidFill>
                <a:latin typeface="Arial"/>
                <a:ea typeface="宋体"/>
                <a:cs typeface="+mn-cs"/>
              </a:rPr>
              <a:t>——</a:t>
            </a:r>
            <a:r>
              <a:rPr lang="zh-CN" altLang="en-US" sz="2400" dirty="0">
                <a:solidFill>
                  <a:sysClr val="window" lastClr="FFFFFF"/>
                </a:solidFill>
                <a:latin typeface="Arial"/>
                <a:ea typeface="宋体"/>
                <a:cs typeface="+mn-cs"/>
              </a:rPr>
              <a:t>故事化。很多人误以为议论文才是说服他人的最好模式。其实，故事在说服他人中的应用更为普遍。</a:t>
            </a:r>
          </a:p>
        </p:txBody>
      </p:sp>
    </p:spTree>
    <p:extLst>
      <p:ext uri="{BB962C8B-B14F-4D97-AF65-F5344CB8AC3E}">
        <p14:creationId xmlns:p14="http://schemas.microsoft.com/office/powerpoint/2010/main" val="3072029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31</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066114"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2.4 </a:t>
            </a:r>
            <a:r>
              <a:rPr lang="zh-CN" altLang="en-US" sz="1400" dirty="0">
                <a:solidFill>
                  <a:schemeClr val="bg1"/>
                </a:solidFill>
                <a:latin typeface="宋体" panose="02010600030101010101" pitchFamily="2" charset="-122"/>
                <a:ea typeface="宋体" panose="02010600030101010101" pitchFamily="2" charset="-122"/>
                <a:sym typeface="+mn-ea"/>
              </a:rPr>
              <a:t>数据故事的应用</a:t>
            </a:r>
          </a:p>
        </p:txBody>
      </p:sp>
      <p:sp>
        <p:nvSpPr>
          <p:cNvPr id="15" name="标题 1">
            <a:extLst>
              <a:ext uri="{FF2B5EF4-FFF2-40B4-BE49-F238E27FC236}">
                <a16:creationId xmlns:a16="http://schemas.microsoft.com/office/drawing/2014/main" id="{B5061145-0532-4A2F-A9A0-6F95B18D2208}"/>
              </a:ext>
            </a:extLst>
          </p:cNvPr>
          <p:cNvSpPr txBox="1">
            <a:spLocks/>
          </p:cNvSpPr>
          <p:nvPr/>
        </p:nvSpPr>
        <p:spPr bwMode="auto">
          <a:xfrm>
            <a:off x="762690" y="413067"/>
            <a:ext cx="10666619" cy="821913"/>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rPr>
              <a:t>数据新闻及数据产品开发</a:t>
            </a:r>
            <a:endParaRPr kumimoji="0" lang="en-US" altLang="zh-CN"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7" name="矩形: 圆角 16">
            <a:extLst>
              <a:ext uri="{FF2B5EF4-FFF2-40B4-BE49-F238E27FC236}">
                <a16:creationId xmlns:a16="http://schemas.microsoft.com/office/drawing/2014/main" id="{3E975D61-1664-4D6D-B03A-381BD01CCB35}"/>
              </a:ext>
            </a:extLst>
          </p:cNvPr>
          <p:cNvSpPr/>
          <p:nvPr/>
        </p:nvSpPr>
        <p:spPr>
          <a:xfrm>
            <a:off x="2616194" y="1439012"/>
            <a:ext cx="7247080" cy="4771014"/>
          </a:xfrm>
          <a:prstGeom prst="roundRect">
            <a:avLst>
              <a:gd name="adj" fmla="val 1312"/>
            </a:avLst>
          </a:prstGeom>
          <a:solidFill>
            <a:schemeClr val="accent1">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400" dirty="0"/>
          </a:p>
        </p:txBody>
      </p:sp>
      <p:sp>
        <p:nvSpPr>
          <p:cNvPr id="18" name="文本框 17">
            <a:extLst>
              <a:ext uri="{FF2B5EF4-FFF2-40B4-BE49-F238E27FC236}">
                <a16:creationId xmlns:a16="http://schemas.microsoft.com/office/drawing/2014/main" id="{EEB9C838-029A-48FF-B3F8-6BE5BB9DE6CA}"/>
              </a:ext>
            </a:extLst>
          </p:cNvPr>
          <p:cNvSpPr txBox="1"/>
          <p:nvPr/>
        </p:nvSpPr>
        <p:spPr>
          <a:xfrm>
            <a:off x="3104706" y="1602502"/>
            <a:ext cx="6383470" cy="4473212"/>
          </a:xfrm>
          <a:prstGeom prst="rect">
            <a:avLst/>
          </a:prstGeom>
          <a:noFill/>
        </p:spPr>
        <p:txBody>
          <a:bodyPr wrap="square">
            <a:spAutoFit/>
          </a:bodyPr>
          <a:lstStyle/>
          <a:p>
            <a:pPr lvl="0" defTabSz="755650">
              <a:lnSpc>
                <a:spcPct val="150000"/>
              </a:lnSpc>
              <a:spcAft>
                <a:spcPct val="35000"/>
              </a:spcAft>
            </a:pPr>
            <a:r>
              <a:rPr lang="zh-CN" altLang="en-US" kern="1200" dirty="0">
                <a:latin typeface="宋体" panose="02010600030101010101" pitchFamily="2" charset="-122"/>
                <a:ea typeface="宋体" panose="02010600030101010101" pitchFamily="2" charset="-122"/>
              </a:rPr>
              <a:t>数据故事将成为包括数据新闻在内的数据产品的重要技术手段。</a:t>
            </a:r>
          </a:p>
          <a:p>
            <a:pPr lvl="0" defTabSz="755650">
              <a:lnSpc>
                <a:spcPct val="150000"/>
              </a:lnSpc>
              <a:spcAft>
                <a:spcPct val="35000"/>
              </a:spcAft>
            </a:pPr>
            <a:r>
              <a:rPr lang="zh-CN" altLang="en-US" kern="1200" dirty="0">
                <a:latin typeface="宋体" panose="02010600030101010101" pitchFamily="2" charset="-122"/>
                <a:ea typeface="宋体" panose="02010600030101010101" pitchFamily="2" charset="-122"/>
              </a:rPr>
              <a:t>根据路透社新闻研究所 </a:t>
            </a:r>
            <a:r>
              <a:rPr lang="en-US" altLang="zh-CN" kern="1200" dirty="0">
                <a:latin typeface="宋体" panose="02010600030101010101" pitchFamily="2" charset="-122"/>
                <a:ea typeface="宋体" panose="02010600030101010101" pitchFamily="2" charset="-122"/>
              </a:rPr>
              <a:t>2018 </a:t>
            </a:r>
            <a:r>
              <a:rPr lang="zh-CN" altLang="en-US" kern="1200" dirty="0">
                <a:latin typeface="宋体" panose="02010600030101010101" pitchFamily="2" charset="-122"/>
                <a:ea typeface="宋体" panose="02010600030101010101" pitchFamily="2" charset="-122"/>
              </a:rPr>
              <a:t>年的一份报告，在全球范围内，对近 </a:t>
            </a:r>
            <a:r>
              <a:rPr lang="en-US" altLang="zh-CN" kern="1200" dirty="0">
                <a:latin typeface="宋体" panose="02010600030101010101" pitchFamily="2" charset="-122"/>
                <a:ea typeface="宋体" panose="02010600030101010101" pitchFamily="2" charset="-122"/>
              </a:rPr>
              <a:t>200 </a:t>
            </a:r>
            <a:r>
              <a:rPr lang="zh-CN" altLang="en-US" kern="1200" dirty="0">
                <a:latin typeface="宋体" panose="02010600030101010101" pitchFamily="2" charset="-122"/>
                <a:ea typeface="宋体" panose="02010600030101010101" pitchFamily="2" charset="-122"/>
              </a:rPr>
              <a:t>名顶级编辑、首席执行官和数字领导者的调查显示，近</a:t>
            </a:r>
            <a:r>
              <a:rPr lang="en-US" altLang="zh-CN" kern="1200" dirty="0">
                <a:latin typeface="宋体" panose="02010600030101010101" pitchFamily="2" charset="-122"/>
                <a:ea typeface="宋体" panose="02010600030101010101" pitchFamily="2" charset="-122"/>
              </a:rPr>
              <a:t>3/4</a:t>
            </a:r>
            <a:r>
              <a:rPr lang="zh-CN" altLang="en-US" kern="1200" dirty="0">
                <a:latin typeface="宋体" panose="02010600030101010101" pitchFamily="2" charset="-122"/>
                <a:ea typeface="宋体" panose="02010600030101010101" pitchFamily="2" charset="-122"/>
              </a:rPr>
              <a:t>的受访者已经在使用人工智能。</a:t>
            </a:r>
          </a:p>
          <a:p>
            <a:pPr lvl="0" defTabSz="755650">
              <a:lnSpc>
                <a:spcPct val="150000"/>
              </a:lnSpc>
              <a:spcAft>
                <a:spcPct val="35000"/>
              </a:spcAft>
            </a:pPr>
            <a:r>
              <a:rPr lang="zh-CN" altLang="en-US" kern="1200" dirty="0">
                <a:latin typeface="宋体" panose="02010600030101010101" pitchFamily="2" charset="-122"/>
                <a:ea typeface="宋体" panose="02010600030101010101" pitchFamily="2" charset="-122"/>
              </a:rPr>
              <a:t>数据故事是人工智能技术在数据新闻和数据产品开发中的应用的主要实现手段。根据纽约时报的报道，截止至</a:t>
            </a:r>
            <a:r>
              <a:rPr lang="en-US" altLang="zh-CN" kern="1200" dirty="0">
                <a:latin typeface="宋体" panose="02010600030101010101" pitchFamily="2" charset="-122"/>
                <a:ea typeface="宋体" panose="02010600030101010101" pitchFamily="2" charset="-122"/>
              </a:rPr>
              <a:t>2019</a:t>
            </a:r>
            <a:r>
              <a:rPr lang="zh-CN" altLang="en-US" kern="1200" dirty="0">
                <a:latin typeface="宋体" panose="02010600030101010101" pitchFamily="2" charset="-122"/>
                <a:ea typeface="宋体" panose="02010600030101010101" pitchFamily="2" charset="-122"/>
              </a:rPr>
              <a:t>年</a:t>
            </a:r>
            <a:r>
              <a:rPr lang="en-US" altLang="zh-CN" kern="1200" dirty="0">
                <a:latin typeface="宋体" panose="02010600030101010101" pitchFamily="2" charset="-122"/>
                <a:ea typeface="宋体" panose="02010600030101010101" pitchFamily="2" charset="-122"/>
              </a:rPr>
              <a:t>2</a:t>
            </a:r>
            <a:r>
              <a:rPr lang="zh-CN" altLang="en-US" kern="1200" dirty="0">
                <a:latin typeface="宋体" panose="02010600030101010101" pitchFamily="2" charset="-122"/>
                <a:ea typeface="宋体" panose="02010600030101010101" pitchFamily="2" charset="-122"/>
              </a:rPr>
              <a:t>月，彭博新闻（</a:t>
            </a:r>
            <a:r>
              <a:rPr lang="en-US" altLang="zh-CN" kern="1200" dirty="0">
                <a:latin typeface="宋体" panose="02010600030101010101" pitchFamily="2" charset="-122"/>
                <a:ea typeface="宋体" panose="02010600030101010101" pitchFamily="2" charset="-122"/>
              </a:rPr>
              <a:t>Bloomberg News</a:t>
            </a:r>
            <a:r>
              <a:rPr lang="zh-CN" altLang="en-US" kern="1200" dirty="0">
                <a:latin typeface="宋体" panose="02010600030101010101" pitchFamily="2" charset="-122"/>
                <a:ea typeface="宋体" panose="02010600030101010101" pitchFamily="2" charset="-122"/>
              </a:rPr>
              <a:t>）发布的</a:t>
            </a:r>
            <a:r>
              <a:rPr lang="en-US" altLang="zh-CN" kern="1200" dirty="0">
                <a:latin typeface="宋体" panose="02010600030101010101" pitchFamily="2" charset="-122"/>
                <a:ea typeface="宋体" panose="02010600030101010101" pitchFamily="2" charset="-122"/>
              </a:rPr>
              <a:t>1/3</a:t>
            </a:r>
            <a:r>
              <a:rPr lang="zh-CN" altLang="en-US" kern="1200" dirty="0">
                <a:latin typeface="宋体" panose="02010600030101010101" pitchFamily="2" charset="-122"/>
                <a:ea typeface="宋体" panose="02010600030101010101" pitchFamily="2" charset="-122"/>
              </a:rPr>
              <a:t>左右的内容已经使用某种形式的自动化技术。</a:t>
            </a:r>
          </a:p>
          <a:p>
            <a:pPr lvl="0" defTabSz="755650">
              <a:lnSpc>
                <a:spcPct val="150000"/>
              </a:lnSpc>
              <a:spcAft>
                <a:spcPct val="35000"/>
              </a:spcAft>
            </a:pPr>
            <a:r>
              <a:rPr lang="zh-CN" altLang="en-US" kern="1200" dirty="0">
                <a:latin typeface="宋体" panose="02010600030101010101" pitchFamily="2" charset="-122"/>
                <a:ea typeface="宋体" panose="02010600030101010101" pitchFamily="2" charset="-122"/>
              </a:rPr>
              <a:t>该公司使用一款名为 </a:t>
            </a:r>
            <a:r>
              <a:rPr lang="en-US" altLang="zh-CN" kern="1200" dirty="0">
                <a:latin typeface="宋体" panose="02010600030101010101" pitchFamily="2" charset="-122"/>
                <a:ea typeface="宋体" panose="02010600030101010101" pitchFamily="2" charset="-122"/>
              </a:rPr>
              <a:t>Cyborg</a:t>
            </a:r>
            <a:r>
              <a:rPr lang="zh-CN" altLang="en-US" kern="1200" dirty="0">
                <a:latin typeface="宋体" panose="02010600030101010101" pitchFamily="2" charset="-122"/>
                <a:ea typeface="宋体" panose="02010600030101010101" pitchFamily="2" charset="-122"/>
              </a:rPr>
              <a:t>的自动化编写新闻工具，能够帮助记者在每个季度撰写数千篇关于公司收益报告的文章。</a:t>
            </a:r>
          </a:p>
        </p:txBody>
      </p:sp>
    </p:spTree>
    <p:extLst>
      <p:ext uri="{BB962C8B-B14F-4D97-AF65-F5344CB8AC3E}">
        <p14:creationId xmlns:p14="http://schemas.microsoft.com/office/powerpoint/2010/main" val="2384991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32</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066114"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2.4 </a:t>
            </a:r>
            <a:r>
              <a:rPr lang="zh-CN" altLang="en-US" sz="1400" dirty="0">
                <a:solidFill>
                  <a:schemeClr val="bg1"/>
                </a:solidFill>
                <a:latin typeface="宋体" panose="02010600030101010101" pitchFamily="2" charset="-122"/>
                <a:ea typeface="宋体" panose="02010600030101010101" pitchFamily="2" charset="-122"/>
                <a:sym typeface="+mn-ea"/>
              </a:rPr>
              <a:t>数据故事的应用</a:t>
            </a:r>
          </a:p>
        </p:txBody>
      </p:sp>
      <p:sp>
        <p:nvSpPr>
          <p:cNvPr id="29" name="标题 1">
            <a:extLst>
              <a:ext uri="{FF2B5EF4-FFF2-40B4-BE49-F238E27FC236}">
                <a16:creationId xmlns:a16="http://schemas.microsoft.com/office/drawing/2014/main" id="{06BE6834-58DC-4F1A-AA91-80CE3C39ECD1}"/>
              </a:ext>
            </a:extLst>
          </p:cNvPr>
          <p:cNvSpPr txBox="1">
            <a:spLocks/>
          </p:cNvSpPr>
          <p:nvPr/>
        </p:nvSpPr>
        <p:spPr bwMode="auto">
          <a:xfrm>
            <a:off x="397933" y="392510"/>
            <a:ext cx="10666619" cy="821913"/>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a:ln>
                  <a:noFill/>
                </a:ln>
                <a:solidFill>
                  <a:srgbClr val="44546A"/>
                </a:solidFill>
                <a:effectLst/>
                <a:uLnTx/>
                <a:uFillTx/>
                <a:latin typeface="黑体" panose="02010609060101010101" pitchFamily="49" charset="-122"/>
                <a:ea typeface="黑体" panose="02010609060101010101" pitchFamily="49" charset="-122"/>
              </a:rPr>
              <a:t>数据新闻及数据产品开发</a:t>
            </a:r>
            <a:endParaRPr kumimoji="0" lang="en-US" altLang="zh-CN" sz="3200"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pic>
        <p:nvPicPr>
          <p:cNvPr id="34" name="图片 33" descr="应用程序&#10;&#10;描述已自动生成">
            <a:extLst>
              <a:ext uri="{FF2B5EF4-FFF2-40B4-BE49-F238E27FC236}">
                <a16:creationId xmlns:a16="http://schemas.microsoft.com/office/drawing/2014/main" id="{B5ED7437-7032-404A-B73D-00DA5AF893F8}"/>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485178" y="1008029"/>
            <a:ext cx="4635090" cy="4964168"/>
          </a:xfrm>
          <a:prstGeom prst="rect">
            <a:avLst/>
          </a:prstGeom>
        </p:spPr>
      </p:pic>
      <p:sp>
        <p:nvSpPr>
          <p:cNvPr id="35" name="矩形 34">
            <a:extLst>
              <a:ext uri="{FF2B5EF4-FFF2-40B4-BE49-F238E27FC236}">
                <a16:creationId xmlns:a16="http://schemas.microsoft.com/office/drawing/2014/main" id="{0B0AD0C3-59E2-473C-BA87-26ADF6698591}"/>
              </a:ext>
            </a:extLst>
          </p:cNvPr>
          <p:cNvSpPr/>
          <p:nvPr/>
        </p:nvSpPr>
        <p:spPr>
          <a:xfrm>
            <a:off x="5231820" y="5956337"/>
            <a:ext cx="5400600" cy="615553"/>
          </a:xfrm>
          <a:prstGeom prst="rect">
            <a:avLst/>
          </a:prstGeom>
        </p:spPr>
        <p:txBody>
          <a:bodyPr wrap="square">
            <a:spAutoFit/>
          </a:bodyPr>
          <a:lstStyle/>
          <a:p>
            <a:pPr algn="ctr" fontAlgn="base">
              <a:spcBef>
                <a:spcPct val="0"/>
              </a:spcBef>
              <a:spcAft>
                <a:spcPct val="0"/>
              </a:spcAft>
            </a:pPr>
            <a:r>
              <a:rPr lang="zh-CN" altLang="en-US" dirty="0">
                <a:latin typeface="Pingfang SC"/>
                <a:ea typeface="宋体" panose="02010600030101010101" pitchFamily="2" charset="-122"/>
              </a:rPr>
              <a:t>人类撰写的新闻与基于</a:t>
            </a:r>
            <a:r>
              <a:rPr lang="en-US" altLang="zh-CN" dirty="0">
                <a:latin typeface="Pingfang SC"/>
                <a:ea typeface="宋体" panose="02010600030101010101" pitchFamily="2" charset="-122"/>
              </a:rPr>
              <a:t>GPT-2</a:t>
            </a:r>
            <a:r>
              <a:rPr lang="zh-CN" altLang="en-US" dirty="0">
                <a:latin typeface="Pingfang SC"/>
                <a:ea typeface="宋体" panose="02010600030101010101" pitchFamily="2" charset="-122"/>
              </a:rPr>
              <a:t>自动生成的新闻的对比</a:t>
            </a:r>
          </a:p>
          <a:p>
            <a:pPr algn="ctr" fontAlgn="base">
              <a:spcBef>
                <a:spcPct val="0"/>
              </a:spcBef>
              <a:spcAft>
                <a:spcPct val="0"/>
              </a:spcAft>
            </a:pPr>
            <a:r>
              <a:rPr lang="zh-CN" altLang="en-US" sz="1600" i="1" dirty="0">
                <a:solidFill>
                  <a:schemeClr val="accent1">
                    <a:lumMod val="50000"/>
                  </a:schemeClr>
                </a:solidFill>
                <a:latin typeface="Pingfang SC"/>
                <a:ea typeface="宋体" panose="02010600030101010101" pitchFamily="2" charset="-122"/>
              </a:rPr>
              <a:t>（图片来源：</a:t>
            </a:r>
            <a:r>
              <a:rPr lang="en-US" altLang="zh-CN" sz="1600" i="1" dirty="0">
                <a:solidFill>
                  <a:schemeClr val="accent1">
                    <a:lumMod val="50000"/>
                  </a:schemeClr>
                </a:solidFill>
                <a:latin typeface="Pingfang SC"/>
                <a:ea typeface="宋体" panose="02010600030101010101" pitchFamily="2" charset="-122"/>
              </a:rPr>
              <a:t>Anya </a:t>
            </a:r>
            <a:r>
              <a:rPr lang="en-US" altLang="zh-CN" sz="1600" i="1" dirty="0" err="1">
                <a:solidFill>
                  <a:schemeClr val="accent1">
                    <a:lumMod val="50000"/>
                  </a:schemeClr>
                </a:solidFill>
                <a:latin typeface="Pingfang SC"/>
                <a:ea typeface="宋体" panose="02010600030101010101" pitchFamily="2" charset="-122"/>
              </a:rPr>
              <a:t>Belz</a:t>
            </a:r>
            <a:r>
              <a:rPr lang="zh-CN" altLang="en-US" sz="1600" i="1" dirty="0">
                <a:solidFill>
                  <a:schemeClr val="accent1">
                    <a:lumMod val="50000"/>
                  </a:schemeClr>
                </a:solidFill>
                <a:latin typeface="Pingfang SC"/>
                <a:ea typeface="宋体" panose="02010600030101010101" pitchFamily="2" charset="-122"/>
              </a:rPr>
              <a:t>，</a:t>
            </a:r>
            <a:r>
              <a:rPr lang="en-US" altLang="zh-CN" sz="1600" i="1" dirty="0">
                <a:solidFill>
                  <a:schemeClr val="accent1">
                    <a:lumMod val="50000"/>
                  </a:schemeClr>
                </a:solidFill>
                <a:latin typeface="Pingfang SC"/>
                <a:ea typeface="宋体" panose="02010600030101010101" pitchFamily="2" charset="-122"/>
              </a:rPr>
              <a:t>2019</a:t>
            </a:r>
            <a:r>
              <a:rPr lang="zh-CN" altLang="en-US" sz="1600" i="1" dirty="0">
                <a:solidFill>
                  <a:schemeClr val="accent1">
                    <a:lumMod val="50000"/>
                  </a:schemeClr>
                </a:solidFill>
                <a:latin typeface="Pingfang SC"/>
                <a:ea typeface="宋体" panose="02010600030101010101" pitchFamily="2" charset="-122"/>
              </a:rPr>
              <a:t>）</a:t>
            </a:r>
          </a:p>
        </p:txBody>
      </p:sp>
      <p:sp>
        <p:nvSpPr>
          <p:cNvPr id="37" name="矩形: 圆角 36">
            <a:extLst>
              <a:ext uri="{FF2B5EF4-FFF2-40B4-BE49-F238E27FC236}">
                <a16:creationId xmlns:a16="http://schemas.microsoft.com/office/drawing/2014/main" id="{F20FF96E-C63C-4E4D-8CED-9262E240E0A0}"/>
              </a:ext>
            </a:extLst>
          </p:cNvPr>
          <p:cNvSpPr/>
          <p:nvPr/>
        </p:nvSpPr>
        <p:spPr>
          <a:xfrm>
            <a:off x="1136381" y="2029482"/>
            <a:ext cx="3836645" cy="3407299"/>
          </a:xfrm>
          <a:prstGeom prst="roundRect">
            <a:avLst>
              <a:gd name="adj" fmla="val 3689"/>
            </a:avLst>
          </a:prstGeom>
          <a:solidFill>
            <a:schemeClr val="accent1">
              <a:lumMod val="20000"/>
              <a:lumOff val="80000"/>
            </a:schemeClr>
          </a:solidFill>
          <a:ln>
            <a:noFill/>
          </a:ln>
          <a:effectLst>
            <a:outerShdw blurRad="44450" dist="27940" dir="5400000" algn="ctr">
              <a:srgbClr val="000000">
                <a:alpha val="32000"/>
              </a:srgb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文本框 35">
            <a:extLst>
              <a:ext uri="{FF2B5EF4-FFF2-40B4-BE49-F238E27FC236}">
                <a16:creationId xmlns:a16="http://schemas.microsoft.com/office/drawing/2014/main" id="{479DD54A-A085-4EB4-9FA9-A051EE44CFC7}"/>
              </a:ext>
            </a:extLst>
          </p:cNvPr>
          <p:cNvSpPr txBox="1"/>
          <p:nvPr/>
        </p:nvSpPr>
        <p:spPr>
          <a:xfrm>
            <a:off x="1469141" y="2160876"/>
            <a:ext cx="3317361" cy="3032818"/>
          </a:xfrm>
          <a:prstGeom prst="rect">
            <a:avLst/>
          </a:prstGeom>
          <a:noFill/>
        </p:spPr>
        <p:txBody>
          <a:bodyPr wrap="square">
            <a:spAutoFit/>
          </a:bodyPr>
          <a:lstStyle/>
          <a:p>
            <a:pPr marL="0" marR="0" lvl="0" indent="0" defTabSz="755650" eaLnBrk="1" fontAlgn="base" latinLnBrk="0" hangingPunct="1">
              <a:lnSpc>
                <a:spcPct val="150000"/>
              </a:lnSpc>
              <a:spcBef>
                <a:spcPct val="0"/>
              </a:spcBef>
              <a:spcAft>
                <a:spcPct val="35000"/>
              </a:spcAft>
              <a:buClrTx/>
              <a:buSzTx/>
              <a:buFontTx/>
              <a:buNone/>
              <a:tabLst/>
              <a:defRPr/>
            </a:pPr>
            <a:r>
              <a:rPr kumimoji="0" lang="zh-CN" altLang="en-US"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近年来，计算机自动生成的新闻或计算机辅助生成的新闻成为数据新闻的主要趋势之一。</a:t>
            </a:r>
            <a:endParaRPr kumimoji="0" lang="en-US" altLang="zh-CN"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defTabSz="755650" eaLnBrk="1" fontAlgn="base" latinLnBrk="0" hangingPunct="1">
              <a:lnSpc>
                <a:spcPct val="150000"/>
              </a:lnSpc>
              <a:spcBef>
                <a:spcPct val="0"/>
              </a:spcBef>
              <a:spcAft>
                <a:spcPct val="35000"/>
              </a:spcAft>
              <a:buClrTx/>
              <a:buSzTx/>
              <a:buFontTx/>
              <a:buNone/>
              <a:tabLst/>
              <a:defRPr/>
            </a:pPr>
            <a:r>
              <a:rPr kumimoji="0" lang="zh-CN" altLang="en-US"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图对比了人类撰写的</a:t>
            </a:r>
            <a:r>
              <a:rPr kumimoji="0" lang="en-US" altLang="zh-CN"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Fox</a:t>
            </a:r>
            <a:r>
              <a:rPr kumimoji="0" lang="zh-CN" altLang="en-US"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新闻与基于语言模型</a:t>
            </a:r>
            <a:r>
              <a:rPr kumimoji="0" lang="en-US" altLang="zh-CN"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GPT2</a:t>
            </a:r>
            <a:r>
              <a:rPr kumimoji="0" lang="zh-CN" altLang="en-US"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自动生成的</a:t>
            </a:r>
            <a:r>
              <a:rPr kumimoji="0" lang="en-US" altLang="zh-CN" i="0" u="none" strike="noStrike" kern="0" cap="none" spc="0" normalizeH="0" baseline="0" noProof="0" dirty="0" err="1">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Monok</a:t>
            </a:r>
            <a:r>
              <a:rPr kumimoji="0" lang="zh-CN" altLang="en-US" i="0" u="none" strike="noStrike" kern="0" cap="none" spc="0" normalizeH="0" baseline="0" noProof="0" dirty="0">
                <a:ln>
                  <a:noFill/>
                </a:ln>
                <a:effectLst/>
                <a:uLnTx/>
                <a:uFillTx/>
                <a:latin typeface="Times New Roman" panose="02020603050405020304" pitchFamily="18" charset="0"/>
                <a:ea typeface="宋体" panose="02010600030101010101" pitchFamily="2" charset="-122"/>
                <a:cs typeface="Times New Roman" panose="02020603050405020304" pitchFamily="18" charset="0"/>
              </a:rPr>
              <a:t>新闻，其中红色和紫色更多，更人性化。</a:t>
            </a:r>
          </a:p>
        </p:txBody>
      </p:sp>
      <p:cxnSp>
        <p:nvCxnSpPr>
          <p:cNvPr id="38" name="直接连接符 37">
            <a:extLst>
              <a:ext uri="{FF2B5EF4-FFF2-40B4-BE49-F238E27FC236}">
                <a16:creationId xmlns:a16="http://schemas.microsoft.com/office/drawing/2014/main" id="{CA408BE7-54F5-4CB9-9BCC-C46FD59EE8F2}"/>
              </a:ext>
            </a:extLst>
          </p:cNvPr>
          <p:cNvCxnSpPr/>
          <p:nvPr/>
        </p:nvCxnSpPr>
        <p:spPr>
          <a:xfrm>
            <a:off x="5380074" y="1552353"/>
            <a:ext cx="0" cy="457200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456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33</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pic>
        <p:nvPicPr>
          <p:cNvPr id="3" name="图片 2">
            <a:extLst>
              <a:ext uri="{FF2B5EF4-FFF2-40B4-BE49-F238E27FC236}">
                <a16:creationId xmlns:a16="http://schemas.microsoft.com/office/drawing/2014/main" id="{FFC2D0CB-95EF-45AE-B006-F769BF2A5A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8573" y="476069"/>
            <a:ext cx="8653624" cy="5905862"/>
          </a:xfrm>
          <a:prstGeom prst="rect">
            <a:avLst/>
          </a:prstGeom>
        </p:spPr>
      </p:pic>
      <p:sp>
        <p:nvSpPr>
          <p:cNvPr id="13" name="文本框 12">
            <a:extLst>
              <a:ext uri="{FF2B5EF4-FFF2-40B4-BE49-F238E27FC236}">
                <a16:creationId xmlns:a16="http://schemas.microsoft.com/office/drawing/2014/main" id="{5981A5C2-2F20-4EB6-AAE0-C8402ED43E2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Tree>
    <p:extLst>
      <p:ext uri="{BB962C8B-B14F-4D97-AF65-F5344CB8AC3E}">
        <p14:creationId xmlns:p14="http://schemas.microsoft.com/office/powerpoint/2010/main" val="2384512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34</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4" name="文本框 13">
            <a:extLst>
              <a:ext uri="{FF2B5EF4-FFF2-40B4-BE49-F238E27FC236}">
                <a16:creationId xmlns:a16="http://schemas.microsoft.com/office/drawing/2014/main" id="{66F46C49-52B7-410A-B2F6-C0AFE17F947A}"/>
              </a:ext>
            </a:extLst>
          </p:cNvPr>
          <p:cNvSpPr txBox="1"/>
          <p:nvPr/>
        </p:nvSpPr>
        <p:spPr>
          <a:xfrm>
            <a:off x="5454649" y="-8692"/>
            <a:ext cx="1796753"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结束</a:t>
            </a:r>
          </a:p>
        </p:txBody>
      </p:sp>
      <p:pic>
        <p:nvPicPr>
          <p:cNvPr id="21" name="Picture 20" descr="thankyou">
            <a:extLst>
              <a:ext uri="{FF2B5EF4-FFF2-40B4-BE49-F238E27FC236}">
                <a16:creationId xmlns:a16="http://schemas.microsoft.com/office/drawing/2014/main" id="{70D2A9BA-02AF-46A8-BA86-DE976D0902AB}"/>
              </a:ext>
            </a:extLst>
          </p:cNvPr>
          <p:cNvPicPr>
            <a:picLocks noChangeAspect="1" noChangeArrowheads="1"/>
          </p:cNvPicPr>
          <p:nvPr/>
        </p:nvPicPr>
        <p:blipFill>
          <a:blip r:embed="rId5"/>
          <a:srcRect/>
          <a:stretch>
            <a:fillRect/>
          </a:stretch>
        </p:blipFill>
        <p:spPr bwMode="auto">
          <a:xfrm>
            <a:off x="3863752" y="692696"/>
            <a:ext cx="3960043" cy="2658574"/>
          </a:xfrm>
          <a:prstGeom prst="rect">
            <a:avLst/>
          </a:prstGeom>
          <a:noFill/>
          <a:ln w="9525">
            <a:noFill/>
            <a:miter lim="800000"/>
            <a:headEnd/>
            <a:tailEnd/>
          </a:ln>
        </p:spPr>
      </p:pic>
      <p:pic>
        <p:nvPicPr>
          <p:cNvPr id="22" name="图片 21">
            <a:extLst>
              <a:ext uri="{FF2B5EF4-FFF2-40B4-BE49-F238E27FC236}">
                <a16:creationId xmlns:a16="http://schemas.microsoft.com/office/drawing/2014/main" id="{EBD0C072-B7BF-4181-96ED-605FA04822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23" name="文本框 22">
            <a:extLst>
              <a:ext uri="{FF2B5EF4-FFF2-40B4-BE49-F238E27FC236}">
                <a16:creationId xmlns:a16="http://schemas.microsoft.com/office/drawing/2014/main" id="{0AC51716-CB74-4D19-B1E5-33CDF89A1938}"/>
              </a:ext>
            </a:extLst>
          </p:cNvPr>
          <p:cNvSpPr txBox="1"/>
          <p:nvPr/>
        </p:nvSpPr>
        <p:spPr>
          <a:xfrm>
            <a:off x="6776976" y="4122127"/>
            <a:ext cx="2093637" cy="1754326"/>
          </a:xfrm>
          <a:prstGeom prst="rect">
            <a:avLst/>
          </a:prstGeom>
          <a:solidFill>
            <a:srgbClr val="4472C4">
              <a:lumMod val="25000"/>
            </a:srgbClr>
          </a:solidFill>
          <a:ln w="48000" cap="flat" cmpd="thickThin" algn="ctr">
            <a:noFill/>
            <a:prstDash val="soli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dirty="0">
              <a:ln>
                <a:noFill/>
              </a:ln>
              <a:solidFill>
                <a:prstClr val="white"/>
              </a:solidFill>
              <a:effectLst/>
              <a:uLnTx/>
              <a:uFillTx/>
              <a:latin typeface="Arial"/>
              <a:ea typeface="宋体"/>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err="1">
                <a:ln>
                  <a:noFill/>
                </a:ln>
                <a:solidFill>
                  <a:prstClr val="white"/>
                </a:solidFill>
                <a:effectLst/>
                <a:uLnTx/>
                <a:uFillTx/>
                <a:latin typeface="Arial"/>
                <a:ea typeface="宋体"/>
                <a:cs typeface="+mn-cs"/>
              </a:rPr>
              <a:t>chaolemen</a:t>
            </a:r>
            <a:endParaRPr kumimoji="0" lang="en-US" altLang="zh-CN" sz="1800" b="0" i="0" u="none" strike="noStrike" kern="0" cap="none" spc="0" normalizeH="0" baseline="0" noProof="0" dirty="0">
              <a:ln>
                <a:noFill/>
              </a:ln>
              <a:solidFill>
                <a:prstClr val="white"/>
              </a:solidFill>
              <a:effectLst/>
              <a:uLnTx/>
              <a:uFillTx/>
              <a:latin typeface="Arial"/>
              <a:ea typeface="宋体"/>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dirty="0">
              <a:ln>
                <a:noFill/>
              </a:ln>
              <a:solidFill>
                <a:prstClr val="white"/>
              </a:solidFill>
              <a:effectLst/>
              <a:uLnTx/>
              <a:uFillTx/>
              <a:latin typeface="Arial"/>
              <a:ea typeface="宋体"/>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Arial"/>
                <a:ea typeface="宋体"/>
                <a:cs typeface="+mn-cs"/>
              </a:rPr>
              <a:t>@</a:t>
            </a: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800" b="0" i="0" u="none" strike="noStrike" kern="0" cap="none" spc="0" normalizeH="0" baseline="0" noProof="0" dirty="0">
              <a:ln>
                <a:noFill/>
              </a:ln>
              <a:solidFill>
                <a:prstClr val="white"/>
              </a:solidFill>
              <a:effectLst/>
              <a:uLnTx/>
              <a:uFillTx/>
              <a:latin typeface="Arial"/>
              <a:ea typeface="宋体"/>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Arial"/>
                <a:ea typeface="宋体"/>
                <a:cs typeface="+mn-cs"/>
              </a:rPr>
              <a:t>ruc.edu.cn</a:t>
            </a:r>
          </a:p>
        </p:txBody>
      </p:sp>
      <p:graphicFrame>
        <p:nvGraphicFramePr>
          <p:cNvPr id="24" name="内容占位符 9">
            <a:extLst>
              <a:ext uri="{FF2B5EF4-FFF2-40B4-BE49-F238E27FC236}">
                <a16:creationId xmlns:a16="http://schemas.microsoft.com/office/drawing/2014/main" id="{6CC93A7E-F4B8-4801-9568-6BDA2406B79A}"/>
              </a:ext>
            </a:extLst>
          </p:cNvPr>
          <p:cNvGraphicFramePr>
            <a:graphicFrameLocks/>
          </p:cNvGraphicFramePr>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5" name="图片 24">
            <a:extLst>
              <a:ext uri="{FF2B5EF4-FFF2-40B4-BE49-F238E27FC236}">
                <a16:creationId xmlns:a16="http://schemas.microsoft.com/office/drawing/2014/main" id="{3B33673F-74F7-4394-97C4-F756A3207F4E}"/>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1962" t="40550" r="21962" b="27951"/>
          <a:stretch>
            <a:fillRect/>
          </a:stretch>
        </p:blipFill>
        <p:spPr>
          <a:xfrm>
            <a:off x="9480376" y="4021715"/>
            <a:ext cx="1926242" cy="1926241"/>
          </a:xfrm>
          <a:prstGeom prst="rect">
            <a:avLst/>
          </a:prstGeom>
        </p:spPr>
      </p:pic>
      <p:sp>
        <p:nvSpPr>
          <p:cNvPr id="26" name="文本框 25">
            <a:extLst>
              <a:ext uri="{FF2B5EF4-FFF2-40B4-BE49-F238E27FC236}">
                <a16:creationId xmlns:a16="http://schemas.microsoft.com/office/drawing/2014/main" id="{816A45EF-62F7-4DFA-9CBC-9E2F2CFCE3C1}"/>
              </a:ext>
            </a:extLst>
          </p:cNvPr>
          <p:cNvSpPr txBox="1"/>
          <p:nvPr/>
        </p:nvSpPr>
        <p:spPr>
          <a:xfrm flipH="1">
            <a:off x="9710640" y="6108433"/>
            <a:ext cx="1575916" cy="276999"/>
          </a:xfrm>
          <a:prstGeom prst="rect">
            <a:avLst/>
          </a:prstGeom>
          <a:noFill/>
        </p:spPr>
        <p:txBody>
          <a:bodyPr wrap="square" rtlCol="0">
            <a:spAutoFit/>
          </a:bodyPr>
          <a:lstStyle/>
          <a:p>
            <a:pPr algn="ctr" fontAlgn="base">
              <a:spcBef>
                <a:spcPct val="0"/>
              </a:spcBef>
              <a:spcAft>
                <a:spcPct val="0"/>
              </a:spcAft>
            </a:pPr>
            <a:r>
              <a:rPr lang="zh-CN" altLang="en-US" sz="1200" dirty="0">
                <a:solidFill>
                  <a:prstClr val="black"/>
                </a:solidFill>
                <a:ea typeface="宋体" panose="02010600030101010101" pitchFamily="2" charset="-122"/>
              </a:rPr>
              <a:t>主讲人微信</a:t>
            </a:r>
          </a:p>
        </p:txBody>
      </p:sp>
      <p:sp>
        <p:nvSpPr>
          <p:cNvPr id="27" name="文本框 26">
            <a:extLst>
              <a:ext uri="{FF2B5EF4-FFF2-40B4-BE49-F238E27FC236}">
                <a16:creationId xmlns:a16="http://schemas.microsoft.com/office/drawing/2014/main" id="{4829D0D7-BFD3-458B-8EC0-B114A39BE9AD}"/>
              </a:ext>
            </a:extLst>
          </p:cNvPr>
          <p:cNvSpPr txBox="1"/>
          <p:nvPr/>
        </p:nvSpPr>
        <p:spPr>
          <a:xfrm>
            <a:off x="976918" y="4124484"/>
            <a:ext cx="1944216" cy="1815882"/>
          </a:xfrm>
          <a:prstGeom prst="rect">
            <a:avLst/>
          </a:prstGeom>
          <a:gradFill rotWithShape="1">
            <a:gsLst>
              <a:gs pos="0">
                <a:srgbClr val="5B9BD5">
                  <a:shade val="47500"/>
                  <a:satMod val="137000"/>
                </a:srgbClr>
              </a:gs>
              <a:gs pos="55000">
                <a:srgbClr val="5B9BD5">
                  <a:shade val="69000"/>
                  <a:satMod val="137000"/>
                </a:srgbClr>
              </a:gs>
              <a:gs pos="100000">
                <a:srgbClr val="5B9BD5">
                  <a:shade val="98000"/>
                  <a:satMod val="137000"/>
                </a:srgbClr>
              </a:gs>
            </a:gsLst>
            <a:lin ang="16200000" scaled="0"/>
          </a:gradFill>
          <a:ln w="6350" cap="rnd" cmpd="sng" algn="ctr">
            <a:solidFill>
              <a:srgbClr val="5B9BD5">
                <a:shade val="95000"/>
                <a:satMod val="105000"/>
              </a:srgbClr>
            </a:solidFill>
            <a:prstDash val="solid"/>
          </a:ln>
          <a:effectLst>
            <a:outerShdw blurRad="39000" dist="25400" dir="5400000" rotWithShape="0">
              <a:srgbClr val="000000">
                <a:alpha val="38000"/>
              </a:srgbClr>
            </a:outerShdw>
          </a:effectLst>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Arial"/>
                <a:ea typeface="宋体"/>
                <a:cs typeface="+mn-cs"/>
              </a:rPr>
              <a:t>数据故事化</a:t>
            </a:r>
            <a:endParaRPr kumimoji="0" lang="en-US" altLang="zh-CN" sz="1400" b="0" i="0" u="none" strike="noStrike" kern="0" cap="none" spc="0" normalizeH="0" baseline="0" noProof="0" dirty="0">
              <a:ln>
                <a:noFill/>
              </a:ln>
              <a:solidFill>
                <a:prstClr val="white"/>
              </a:solidFill>
              <a:effectLst/>
              <a:uLnTx/>
              <a:uFillTx/>
              <a:latin typeface="Arial"/>
              <a:ea typeface="宋体"/>
              <a:cs typeface="+mn-cs"/>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400" b="0" i="0" u="none" strike="noStrike" kern="0" cap="none" spc="0" normalizeH="0" baseline="0" noProof="0" dirty="0">
              <a:ln>
                <a:noFill/>
              </a:ln>
              <a:solidFill>
                <a:prstClr val="white"/>
              </a:solidFill>
              <a:effectLst/>
              <a:uLnTx/>
              <a:uFillTx/>
              <a:latin typeface="Arial"/>
              <a:ea typeface="宋体"/>
              <a:cs typeface="+mn-cs"/>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zh-CN" sz="1400" b="0" i="0" u="none" strike="noStrike" kern="0" cap="none" spc="0" normalizeH="0" baseline="0" noProof="0" dirty="0">
                <a:ln>
                  <a:noFill/>
                </a:ln>
                <a:solidFill>
                  <a:prstClr val="white"/>
                </a:solidFill>
                <a:effectLst/>
                <a:uLnTx/>
                <a:uFillTx/>
                <a:latin typeface="Arial"/>
                <a:ea typeface="宋体"/>
                <a:cs typeface="+mn-cs"/>
              </a:rPr>
              <a:t>朝乐门</a:t>
            </a:r>
            <a:endParaRPr kumimoji="0" lang="en-US" altLang="zh-CN" sz="1400" b="0" i="0" u="none" strike="noStrike" kern="0" cap="none" spc="0" normalizeH="0" baseline="0" noProof="0" dirty="0">
              <a:ln>
                <a:noFill/>
              </a:ln>
              <a:solidFill>
                <a:prstClr val="white"/>
              </a:solidFill>
              <a:effectLst/>
              <a:uLnTx/>
              <a:uFillTx/>
              <a:latin typeface="Arial"/>
              <a:ea typeface="宋体"/>
              <a:cs typeface="+mn-cs"/>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400" b="0" i="0" u="none" strike="noStrike" kern="0" cap="none" spc="0" normalizeH="0" baseline="0" noProof="0" dirty="0">
              <a:ln>
                <a:noFill/>
              </a:ln>
              <a:solidFill>
                <a:prstClr val="white"/>
              </a:solidFill>
              <a:effectLst/>
              <a:uLnTx/>
              <a:uFillTx/>
              <a:latin typeface="Arial"/>
              <a:ea typeface="宋体"/>
              <a:cs typeface="+mn-cs"/>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Arial"/>
                <a:ea typeface="宋体"/>
                <a:cs typeface="+mn-cs"/>
              </a:rPr>
              <a:t>电子工业出版社</a:t>
            </a:r>
            <a:endParaRPr kumimoji="0" lang="en-US" altLang="zh-CN" sz="1400" b="0" i="0" u="none" strike="noStrike" kern="0" cap="none" spc="0" normalizeH="0" baseline="0" noProof="0" dirty="0">
              <a:ln>
                <a:noFill/>
              </a:ln>
              <a:solidFill>
                <a:prstClr val="white"/>
              </a:solidFill>
              <a:effectLst/>
              <a:uLnTx/>
              <a:uFillTx/>
              <a:latin typeface="Arial"/>
              <a:ea typeface="宋体"/>
              <a:cs typeface="+mn-cs"/>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400" b="0" i="0" u="none" strike="noStrike" kern="0" cap="none" spc="0" normalizeH="0" baseline="0" noProof="0" dirty="0">
              <a:ln>
                <a:noFill/>
              </a:ln>
              <a:solidFill>
                <a:prstClr val="white"/>
              </a:solidFill>
              <a:effectLst/>
              <a:uLnTx/>
              <a:uFillTx/>
              <a:latin typeface="Arial"/>
              <a:ea typeface="宋体"/>
              <a:cs typeface="+mn-cs"/>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Arial"/>
                <a:ea typeface="宋体"/>
                <a:cs typeface="+mn-cs"/>
              </a:rPr>
              <a:t>2022</a:t>
            </a:r>
            <a:endParaRPr kumimoji="0" lang="zh-CN" altLang="zh-CN" sz="1400" b="0" i="0" u="none" strike="noStrike" kern="0" cap="none" spc="0" normalizeH="0" baseline="0" noProof="0" dirty="0">
              <a:ln>
                <a:noFill/>
              </a:ln>
              <a:solidFill>
                <a:prstClr val="white"/>
              </a:solidFill>
              <a:effectLst/>
              <a:uLnTx/>
              <a:uFillTx/>
              <a:latin typeface="Arial"/>
              <a:ea typeface="宋体"/>
              <a:cs typeface="+mn-cs"/>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prstClr val="white"/>
              </a:solidFill>
              <a:effectLst/>
              <a:uLnTx/>
              <a:uFillTx/>
              <a:latin typeface="Arial"/>
              <a:ea typeface="宋体"/>
              <a:cs typeface="+mn-cs"/>
            </a:endParaRPr>
          </a:p>
        </p:txBody>
      </p:sp>
      <p:sp>
        <p:nvSpPr>
          <p:cNvPr id="18" name="文本框 17">
            <a:extLst>
              <a:ext uri="{FF2B5EF4-FFF2-40B4-BE49-F238E27FC236}">
                <a16:creationId xmlns:a16="http://schemas.microsoft.com/office/drawing/2014/main" id="{087331E7-41F4-49C9-AD63-4C2B7CE79CC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Tree>
    <p:extLst>
      <p:ext uri="{BB962C8B-B14F-4D97-AF65-F5344CB8AC3E}">
        <p14:creationId xmlns:p14="http://schemas.microsoft.com/office/powerpoint/2010/main" val="3769865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8896985" y="567055"/>
            <a:ext cx="2406015" cy="2327910"/>
          </a:xfrm>
          <a:prstGeom prst="rect">
            <a:avLst/>
          </a:prstGeom>
        </p:spPr>
      </p:pic>
      <p:pic>
        <p:nvPicPr>
          <p:cNvPr id="5" name="图片 4"/>
          <p:cNvPicPr>
            <a:picLocks noChangeAspect="1"/>
          </p:cNvPicPr>
          <p:nvPr/>
        </p:nvPicPr>
        <p:blipFill>
          <a:blip r:embed="rId4"/>
          <a:srcRect t="11054"/>
          <a:stretch>
            <a:fillRect/>
          </a:stretch>
        </p:blipFill>
        <p:spPr>
          <a:xfrm>
            <a:off x="0" y="6198870"/>
            <a:ext cx="12192635" cy="659130"/>
          </a:xfrm>
          <a:prstGeom prst="rect">
            <a:avLst/>
          </a:prstGeom>
        </p:spPr>
      </p:pic>
      <p:sp>
        <p:nvSpPr>
          <p:cNvPr id="10" name="灯片编号占位符 9">
            <a:extLst>
              <a:ext uri="{FF2B5EF4-FFF2-40B4-BE49-F238E27FC236}">
                <a16:creationId xmlns:a16="http://schemas.microsoft.com/office/drawing/2014/main" id="{D22E7FCE-6F0C-4E14-BC08-5B44B7C420F8}"/>
              </a:ext>
            </a:extLst>
          </p:cNvPr>
          <p:cNvSpPr>
            <a:spLocks noGrp="1"/>
          </p:cNvSpPr>
          <p:nvPr>
            <p:ph type="sldNum" sz="quarter" idx="12"/>
          </p:nvPr>
        </p:nvSpPr>
        <p:spPr/>
        <p:txBody>
          <a:bodyPr/>
          <a:lstStyle/>
          <a:p>
            <a:fld id="{49AE70B2-8BF9-45C0-BB95-33D1B9D3A854}" type="slidenum">
              <a:rPr lang="zh-CN" altLang="en-US" smtClean="0"/>
              <a:t>4</a:t>
            </a:fld>
            <a:endParaRPr lang="zh-CN" altLang="en-US" dirty="0"/>
          </a:p>
        </p:txBody>
      </p:sp>
      <p:sp>
        <p:nvSpPr>
          <p:cNvPr id="12" name="标题 5">
            <a:extLst>
              <a:ext uri="{FF2B5EF4-FFF2-40B4-BE49-F238E27FC236}">
                <a16:creationId xmlns:a16="http://schemas.microsoft.com/office/drawing/2014/main" id="{09AB895E-38C2-4B68-8E3A-107AB6CFB2A8}"/>
              </a:ext>
            </a:extLst>
          </p:cNvPr>
          <p:cNvSpPr txBox="1">
            <a:spLocks/>
          </p:cNvSpPr>
          <p:nvPr/>
        </p:nvSpPr>
        <p:spPr bwMode="auto">
          <a:xfrm>
            <a:off x="588876" y="2323465"/>
            <a:ext cx="6693768" cy="1143000"/>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800" kern="0" dirty="0">
                <a:ln/>
                <a:solidFill>
                  <a:srgbClr val="44546A"/>
                </a:solidFill>
                <a:effectLst>
                  <a:reflection blurRad="6350" stA="53000" endA="300" endPos="35500" dir="5400000" sy="-90000" algn="bl" rotWithShape="0"/>
                </a:effectLst>
              </a:rPr>
              <a:t>2.1 </a:t>
            </a:r>
            <a:r>
              <a:rPr lang="zh-CN" altLang="en-US" sz="4800" kern="0" dirty="0">
                <a:ln/>
                <a:solidFill>
                  <a:srgbClr val="44546A"/>
                </a:solidFill>
                <a:effectLst>
                  <a:reflection blurRad="6350" stA="53000" endA="300" endPos="35500" dir="5400000" sy="-90000" algn="bl" rotWithShape="0"/>
                </a:effectLst>
              </a:rPr>
              <a:t>数据故事的定义</a:t>
            </a:r>
          </a:p>
        </p:txBody>
      </p:sp>
      <p:sp>
        <p:nvSpPr>
          <p:cNvPr id="13" name="副标题 6">
            <a:extLst>
              <a:ext uri="{FF2B5EF4-FFF2-40B4-BE49-F238E27FC236}">
                <a16:creationId xmlns:a16="http://schemas.microsoft.com/office/drawing/2014/main" id="{5C2A8C75-1E3B-4670-8204-FA8635E8943F}"/>
              </a:ext>
            </a:extLst>
          </p:cNvPr>
          <p:cNvSpPr txBox="1">
            <a:spLocks/>
          </p:cNvSpPr>
          <p:nvPr/>
        </p:nvSpPr>
        <p:spPr bwMode="auto">
          <a:xfrm>
            <a:off x="3935760" y="4077072"/>
            <a:ext cx="4320480" cy="1752600"/>
          </a:xfrm>
          <a:prstGeom prst="rect">
            <a:avLst/>
          </a:prstGeom>
          <a:noFill/>
          <a:ln w="9525">
            <a:noFill/>
            <a:miter lim="800000"/>
          </a:ln>
        </p:spPr>
        <p:txBody>
          <a:bodyPr vert="horz" wrap="square" lIns="91440" tIns="45720" rIns="91440" bIns="45720" numCol="1" anchor="t" anchorCtr="0" compatLnSpc="1"/>
          <a:lstStyle>
            <a:lvl1pPr marL="0" indent="0" algn="l" rtl="0" eaLnBrk="0" fontAlgn="base" hangingPunct="0">
              <a:spcBef>
                <a:spcPct val="20000"/>
              </a:spcBef>
              <a:spcAft>
                <a:spcPct val="0"/>
              </a:spcAft>
              <a:buClr>
                <a:schemeClr val="hlink"/>
              </a:buClr>
              <a:buFont typeface="Wingdings" panose="05000000000000000000" pitchFamily="2" charset="2"/>
              <a:buNone/>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
                <a:srgbClr val="0563C1"/>
              </a:buClr>
              <a:buSzTx/>
              <a:buFont typeface="Wingdings" panose="05000000000000000000" pitchFamily="2" charset="2"/>
              <a:buNone/>
              <a:tabLst/>
              <a:defRPr/>
            </a:pPr>
            <a:endParaRPr kumimoji="0" lang="en-US" altLang="zh-CN" sz="2000" b="0" i="0" u="none" strike="noStrike" kern="0" cap="none" spc="0" normalizeH="0" baseline="0" noProof="0">
              <a:ln>
                <a:noFill/>
              </a:ln>
              <a:solidFill>
                <a:sysClr val="window" lastClr="FFFFFF">
                  <a:lumMod val="50000"/>
                </a:sysClr>
              </a:solidFill>
              <a:effectLst/>
              <a:uLnTx/>
              <a:uFillTx/>
              <a:latin typeface="Arial"/>
              <a:ea typeface="宋体"/>
              <a:cs typeface="+mn-cs"/>
            </a:endParaRPr>
          </a:p>
          <a:p>
            <a:pPr marL="0" marR="0" lvl="0" indent="0" algn="l" defTabSz="914400" rtl="0" eaLnBrk="0" fontAlgn="base" latinLnBrk="0" hangingPunct="0">
              <a:lnSpc>
                <a:spcPct val="100000"/>
              </a:lnSpc>
              <a:spcBef>
                <a:spcPct val="20000"/>
              </a:spcBef>
              <a:spcAft>
                <a:spcPct val="0"/>
              </a:spcAft>
              <a:buClr>
                <a:srgbClr val="0563C1"/>
              </a:buClr>
              <a:buSzTx/>
              <a:buFont typeface="Wingdings" panose="05000000000000000000" pitchFamily="2" charset="2"/>
              <a:buNone/>
              <a:tabLst/>
              <a:defRPr/>
            </a:pPr>
            <a:r>
              <a:rPr kumimoji="0" lang="en-US" altLang="zh-CN" sz="2000" b="0" i="0" u="none" strike="noStrike" kern="0" cap="none" spc="0" normalizeH="0" baseline="0" noProof="0">
                <a:ln>
                  <a:noFill/>
                </a:ln>
                <a:solidFill>
                  <a:sysClr val="windowText" lastClr="000000"/>
                </a:solidFill>
                <a:effectLst/>
                <a:uLnTx/>
                <a:uFillTx/>
                <a:latin typeface="Arial"/>
                <a:ea typeface="宋体"/>
                <a:cs typeface="+mn-cs"/>
              </a:rPr>
              <a:t>▼2.2</a:t>
            </a:r>
            <a:r>
              <a:rPr kumimoji="0" lang="zh-CN" altLang="en-US" sz="2000" b="0" i="0" u="none" strike="noStrike" kern="0" cap="none" spc="0" normalizeH="0" baseline="0" noProof="0">
                <a:ln>
                  <a:noFill/>
                </a:ln>
                <a:solidFill>
                  <a:sysClr val="windowText" lastClr="000000"/>
                </a:solidFill>
                <a:effectLst/>
                <a:uLnTx/>
                <a:uFillTx/>
                <a:latin typeface="Arial"/>
                <a:ea typeface="宋体"/>
                <a:cs typeface="+mn-cs"/>
              </a:rPr>
              <a:t>数据故事的特征</a:t>
            </a:r>
            <a:endParaRPr kumimoji="0" lang="zh-CN" altLang="en-US" sz="2000" b="0" i="0" u="none" strike="noStrike" kern="0" cap="none" spc="0" normalizeH="0" baseline="0" noProof="0" dirty="0">
              <a:ln>
                <a:noFill/>
              </a:ln>
              <a:solidFill>
                <a:sysClr val="windowText" lastClr="000000"/>
              </a:solidFill>
              <a:effectLst/>
              <a:uLnTx/>
              <a:uFillTx/>
              <a:latin typeface="Arial"/>
              <a:ea typeface="宋体"/>
              <a:cs typeface="+mn-cs"/>
            </a:endParaRPr>
          </a:p>
        </p:txBody>
      </p:sp>
    </p:spTree>
    <p:custDataLst>
      <p:tags r:id="rId1"/>
    </p:custDataLst>
    <p:extLst>
      <p:ext uri="{BB962C8B-B14F-4D97-AF65-F5344CB8AC3E}">
        <p14:creationId xmlns:p14="http://schemas.microsoft.com/office/powerpoint/2010/main" val="1752080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5</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066114"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2.1 </a:t>
            </a:r>
            <a:r>
              <a:rPr lang="zh-CN" altLang="en-US" sz="1400" dirty="0">
                <a:solidFill>
                  <a:schemeClr val="bg1"/>
                </a:solidFill>
                <a:latin typeface="宋体" panose="02010600030101010101" pitchFamily="2" charset="-122"/>
                <a:ea typeface="宋体" panose="02010600030101010101" pitchFamily="2" charset="-122"/>
                <a:sym typeface="+mn-ea"/>
              </a:rPr>
              <a:t>数据故事的定义</a:t>
            </a:r>
          </a:p>
        </p:txBody>
      </p:sp>
      <p:sp>
        <p:nvSpPr>
          <p:cNvPr id="20" name="标题 1">
            <a:extLst>
              <a:ext uri="{FF2B5EF4-FFF2-40B4-BE49-F238E27FC236}">
                <a16:creationId xmlns:a16="http://schemas.microsoft.com/office/drawing/2014/main" id="{3E2DB9A0-19EC-4359-B5A3-9F90E4A6430F}"/>
              </a:ext>
            </a:extLst>
          </p:cNvPr>
          <p:cNvSpPr txBox="1">
            <a:spLocks/>
          </p:cNvSpPr>
          <p:nvPr/>
        </p:nvSpPr>
        <p:spPr bwMode="auto">
          <a:xfrm>
            <a:off x="418893" y="645411"/>
            <a:ext cx="10666619" cy="821913"/>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b="1" i="0" u="none" strike="noStrike" kern="0" cap="none" spc="0" normalizeH="0" baseline="0" noProof="0">
                <a:ln>
                  <a:noFill/>
                </a:ln>
                <a:solidFill>
                  <a:srgbClr val="44546A"/>
                </a:solidFill>
                <a:effectLst/>
                <a:uLnTx/>
                <a:uFillTx/>
                <a:latin typeface="黑体" panose="02010609060101010101" pitchFamily="49" charset="-122"/>
                <a:ea typeface="黑体" panose="02010609060101010101" pitchFamily="49" charset="-122"/>
              </a:rPr>
              <a:t>数据故事的定义</a:t>
            </a:r>
            <a:endParaRPr kumimoji="0" lang="en-US" altLang="zh-CN"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grpSp>
        <p:nvGrpSpPr>
          <p:cNvPr id="21" name="组合 20">
            <a:extLst>
              <a:ext uri="{FF2B5EF4-FFF2-40B4-BE49-F238E27FC236}">
                <a16:creationId xmlns:a16="http://schemas.microsoft.com/office/drawing/2014/main" id="{85FDDA8A-400F-4501-AFBA-AC6ED95BA80A}"/>
              </a:ext>
            </a:extLst>
          </p:cNvPr>
          <p:cNvGrpSpPr/>
          <p:nvPr/>
        </p:nvGrpSpPr>
        <p:grpSpPr>
          <a:xfrm>
            <a:off x="1247553" y="1929138"/>
            <a:ext cx="9209429" cy="3453276"/>
            <a:chOff x="0" y="1916935"/>
            <a:chExt cx="5904656" cy="468000"/>
          </a:xfrm>
        </p:grpSpPr>
        <p:sp>
          <p:nvSpPr>
            <p:cNvPr id="22" name="圆角矩形 11">
              <a:extLst>
                <a:ext uri="{FF2B5EF4-FFF2-40B4-BE49-F238E27FC236}">
                  <a16:creationId xmlns:a16="http://schemas.microsoft.com/office/drawing/2014/main" id="{2AD8D830-3E96-4C53-9041-5789D0DD017B}"/>
                </a:ext>
              </a:extLst>
            </p:cNvPr>
            <p:cNvSpPr/>
            <p:nvPr/>
          </p:nvSpPr>
          <p:spPr>
            <a:xfrm>
              <a:off x="0" y="1916935"/>
              <a:ext cx="5904656" cy="468000"/>
            </a:xfrm>
            <a:prstGeom prst="roundRect">
              <a:avLst>
                <a:gd name="adj" fmla="val 1888"/>
              </a:avLst>
            </a:prstGeom>
            <a:solidFill>
              <a:schemeClr val="accent1">
                <a:lumMod val="75000"/>
              </a:schemeClr>
            </a:solidFill>
            <a:ln w="48000" cap="flat" cmpd="thickThin"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宋体"/>
                <a:cs typeface="+mn-cs"/>
              </a:endParaRPr>
            </a:p>
          </p:txBody>
        </p:sp>
        <p:sp>
          <p:nvSpPr>
            <p:cNvPr id="23" name="圆角矩形 4">
              <a:extLst>
                <a:ext uri="{FF2B5EF4-FFF2-40B4-BE49-F238E27FC236}">
                  <a16:creationId xmlns:a16="http://schemas.microsoft.com/office/drawing/2014/main" id="{A1CEB1C0-1C86-4B6F-8506-616934694EDB}"/>
                </a:ext>
              </a:extLst>
            </p:cNvPr>
            <p:cNvSpPr txBox="1"/>
            <p:nvPr/>
          </p:nvSpPr>
          <p:spPr>
            <a:xfrm>
              <a:off x="182768" y="1953337"/>
              <a:ext cx="5699260" cy="408773"/>
            </a:xfrm>
            <a:prstGeom prst="rect">
              <a:avLst/>
            </a:prstGeom>
            <a:noFill/>
            <a:ln>
              <a:noFill/>
            </a:ln>
            <a:effectLst/>
          </p:spPr>
          <p:txBody>
            <a:bodyPr spcFirstLastPara="0" vert="horz" wrap="square" lIns="30480" tIns="30480" rIns="30480" bIns="30480" numCol="1" spcCol="1270" anchor="ctr" anchorCtr="0">
              <a:noAutofit/>
            </a:bodyPr>
            <a:lstStyle/>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2400" b="0" i="0" u="none" strike="noStrike" kern="0" cap="none" spc="0" normalizeH="0" baseline="0" noProof="0" dirty="0">
                <a:ln>
                  <a:noFill/>
                </a:ln>
                <a:solidFill>
                  <a:srgbClr val="44546A">
                    <a:lumMod val="20000"/>
                    <a:lumOff val="80000"/>
                  </a:srgbClr>
                </a:solidFill>
                <a:effectLst/>
                <a:uLnTx/>
                <a:uFillTx/>
                <a:latin typeface="Times New Roman" panose="02020603050405020304" pitchFamily="18" charset="0"/>
                <a:ea typeface="宋体"/>
                <a:cs typeface="Times New Roman" panose="02020603050405020304" pitchFamily="18" charset="0"/>
              </a:endParaRPr>
            </a:p>
            <a:p>
              <a:pPr marL="0" marR="0" lvl="0" indent="0" defTabSz="914400" eaLnBrk="1" fontAlgn="base" latinLnBrk="0" hangingPunct="1">
                <a:lnSpc>
                  <a:spcPct val="12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prstClr val="white"/>
                  </a:solidFill>
                  <a:effectLst/>
                  <a:uLnTx/>
                  <a:uFillTx/>
                  <a:latin typeface="Times New Roman" panose="02020603050405020304" pitchFamily="18" charset="0"/>
                  <a:ea typeface="宋体"/>
                  <a:cs typeface="Times New Roman" panose="02020603050405020304" pitchFamily="18" charset="0"/>
                </a:rPr>
                <a:t>数据是一门科学，沟通它是一门艺术。 在分享数据见解时应用讲故事的原则撰写推荐并启发他人。</a:t>
              </a:r>
              <a:endParaRPr kumimoji="0" lang="en-GB" altLang="zh-CN" sz="2400" b="0" i="0" u="none" strike="noStrike" kern="0" cap="none" spc="0" normalizeH="0" baseline="0" noProof="0" dirty="0">
                <a:ln>
                  <a:noFill/>
                </a:ln>
                <a:solidFill>
                  <a:prstClr val="white"/>
                </a:solidFill>
                <a:effectLst/>
                <a:uLnTx/>
                <a:uFillTx/>
                <a:latin typeface="Times New Roman" panose="02020603050405020304" pitchFamily="18" charset="0"/>
                <a:ea typeface="宋体"/>
                <a:cs typeface="Times New Roman" panose="02020603050405020304" pitchFamily="18" charset="0"/>
              </a:endParaRPr>
            </a:p>
            <a:p>
              <a:pPr marL="0" marR="0" lvl="0" indent="0" defTabSz="914400" eaLnBrk="1" fontAlgn="base" latinLnBrk="0" hangingPunct="1">
                <a:lnSpc>
                  <a:spcPct val="120000"/>
                </a:lnSpc>
                <a:spcBef>
                  <a:spcPct val="0"/>
                </a:spcBef>
                <a:spcAft>
                  <a:spcPct val="0"/>
                </a:spcAft>
                <a:buClrTx/>
                <a:buSzTx/>
                <a:buFontTx/>
                <a:buNone/>
                <a:tabLst/>
                <a:defRPr/>
              </a:pPr>
              <a:r>
                <a:rPr kumimoji="0" lang="en-GB" altLang="zh-CN" sz="2400" b="0" i="0" u="none" strike="noStrike" kern="0" cap="none" spc="0" normalizeH="0" baseline="0" noProof="0" dirty="0">
                  <a:ln>
                    <a:noFill/>
                  </a:ln>
                  <a:solidFill>
                    <a:prstClr val="white"/>
                  </a:solidFill>
                  <a:effectLst/>
                  <a:uLnTx/>
                  <a:uFillTx/>
                  <a:latin typeface="Times New Roman" panose="02020603050405020304" pitchFamily="18" charset="0"/>
                  <a:ea typeface="宋体"/>
                  <a:cs typeface="Times New Roman" panose="02020603050405020304" pitchFamily="18" charset="0"/>
                </a:rPr>
                <a:t>Data is a science; communicating it is an art. Write a recommendation and inspire others by applying storytelling principles when sharing data insights.</a:t>
              </a:r>
            </a:p>
            <a:p>
              <a:pPr marL="0" marR="0" lvl="0" indent="0" algn="r" defTabSz="914400" eaLnBrk="1" fontAlgn="base" latinLnBrk="0" hangingPunct="1">
                <a:lnSpc>
                  <a:spcPct val="120000"/>
                </a:lnSpc>
                <a:spcBef>
                  <a:spcPct val="0"/>
                </a:spcBef>
                <a:spcAft>
                  <a:spcPct val="0"/>
                </a:spcAft>
                <a:buClrTx/>
                <a:buSzTx/>
                <a:buFontTx/>
                <a:buNone/>
                <a:tabLst/>
                <a:defRPr/>
              </a:pPr>
              <a:r>
                <a:rPr kumimoji="0" lang="en-GB" altLang="zh-CN" sz="2400" b="0" i="1" u="none" strike="noStrike" kern="0" cap="none" spc="0" normalizeH="0" baseline="0" noProof="0" dirty="0">
                  <a:ln>
                    <a:noFill/>
                  </a:ln>
                  <a:solidFill>
                    <a:prstClr val="white"/>
                  </a:solidFill>
                  <a:effectLst/>
                  <a:uLnTx/>
                  <a:uFillTx/>
                  <a:latin typeface="Times New Roman" panose="02020603050405020304" pitchFamily="18" charset="0"/>
                  <a:ea typeface="宋体"/>
                  <a:cs typeface="Times New Roman" panose="02020603050405020304" pitchFamily="18" charset="0"/>
                </a:rPr>
                <a:t>——Duarte N.</a:t>
              </a:r>
              <a:r>
                <a:rPr kumimoji="0" lang="zh-CN" altLang="en-GB" sz="2400" b="0" i="1" u="none" strike="noStrike" kern="0" cap="none" spc="0" normalizeH="0" baseline="0" noProof="0" dirty="0">
                  <a:ln>
                    <a:noFill/>
                  </a:ln>
                  <a:solidFill>
                    <a:prstClr val="white"/>
                  </a:solidFill>
                  <a:effectLst/>
                  <a:uLnTx/>
                  <a:uFillTx/>
                  <a:latin typeface="Times New Roman" panose="02020603050405020304" pitchFamily="18" charset="0"/>
                  <a:ea typeface="宋体"/>
                  <a:cs typeface="Times New Roman" panose="02020603050405020304" pitchFamily="18" charset="0"/>
                </a:rPr>
                <a:t>（</a:t>
              </a:r>
              <a:r>
                <a:rPr kumimoji="0" lang="zh-CN" altLang="en-US" sz="2400" b="0" i="1" u="none" strike="noStrike" kern="0" cap="none" spc="0" normalizeH="0" baseline="0" noProof="0" dirty="0">
                  <a:ln>
                    <a:noFill/>
                  </a:ln>
                  <a:solidFill>
                    <a:prstClr val="white"/>
                  </a:solidFill>
                  <a:effectLst/>
                  <a:uLnTx/>
                  <a:uFillTx/>
                  <a:latin typeface="Times New Roman" panose="02020603050405020304" pitchFamily="18" charset="0"/>
                  <a:ea typeface="宋体"/>
                  <a:cs typeface="Times New Roman" panose="02020603050405020304" pitchFamily="18" charset="0"/>
                </a:rPr>
                <a:t>图书</a:t>
              </a:r>
              <a:r>
                <a:rPr kumimoji="0" lang="en-US" altLang="zh-CN" sz="2400" b="0" i="1" u="none" strike="noStrike" kern="0" cap="none" spc="0" normalizeH="0" baseline="0" noProof="0" dirty="0">
                  <a:ln>
                    <a:noFill/>
                  </a:ln>
                  <a:solidFill>
                    <a:prstClr val="white"/>
                  </a:solidFill>
                  <a:effectLst/>
                  <a:uLnTx/>
                  <a:uFillTx/>
                  <a:latin typeface="Times New Roman" panose="02020603050405020304" pitchFamily="18" charset="0"/>
                  <a:ea typeface="宋体"/>
                  <a:cs typeface="Times New Roman" panose="02020603050405020304" pitchFamily="18" charset="0"/>
                </a:rPr>
                <a:t>《</a:t>
              </a:r>
              <a:r>
                <a:rPr kumimoji="0" lang="en-GB" altLang="zh-CN" sz="2400" b="0" i="1" u="none" strike="noStrike" kern="0" cap="none" spc="0" normalizeH="0" baseline="0" noProof="0" dirty="0">
                  <a:ln>
                    <a:noFill/>
                  </a:ln>
                  <a:solidFill>
                    <a:prstClr val="white"/>
                  </a:solidFill>
                  <a:effectLst/>
                  <a:uLnTx/>
                  <a:uFillTx/>
                  <a:latin typeface="Times New Roman" panose="02020603050405020304" pitchFamily="18" charset="0"/>
                  <a:ea typeface="宋体"/>
                  <a:cs typeface="Times New Roman" panose="02020603050405020304" pitchFamily="18" charset="0"/>
                </a:rPr>
                <a:t>Data Story》</a:t>
              </a:r>
              <a:r>
                <a:rPr kumimoji="0" lang="zh-CN" altLang="en-US" sz="2400" b="0" i="1" u="none" strike="noStrike" kern="0" cap="none" spc="0" normalizeH="0" baseline="0" noProof="0" dirty="0">
                  <a:ln>
                    <a:noFill/>
                  </a:ln>
                  <a:solidFill>
                    <a:prstClr val="white"/>
                  </a:solidFill>
                  <a:effectLst/>
                  <a:uLnTx/>
                  <a:uFillTx/>
                  <a:latin typeface="Times New Roman" panose="02020603050405020304" pitchFamily="18" charset="0"/>
                  <a:ea typeface="宋体"/>
                  <a:cs typeface="Times New Roman" panose="02020603050405020304" pitchFamily="18" charset="0"/>
                </a:rPr>
                <a:t>的作者）</a:t>
              </a:r>
            </a:p>
            <a:p>
              <a:pPr marL="0" marR="0" lvl="0" indent="0" defTabSz="914400" eaLnBrk="1" fontAlgn="base" latinLnBrk="0" hangingPunct="1">
                <a:lnSpc>
                  <a:spcPct val="120000"/>
                </a:lnSpc>
                <a:spcBef>
                  <a:spcPct val="0"/>
                </a:spcBef>
                <a:spcAft>
                  <a:spcPct val="0"/>
                </a:spcAft>
                <a:buClrTx/>
                <a:buSzTx/>
                <a:buFontTx/>
                <a:buNone/>
                <a:tabLst/>
                <a:defRPr/>
              </a:pPr>
              <a:endParaRPr kumimoji="0" lang="zh-CN" altLang="en-US" sz="2400" b="0" i="0" u="none" strike="noStrike" kern="0" cap="none" spc="0" normalizeH="0" baseline="0" noProof="0" dirty="0">
                <a:ln>
                  <a:noFill/>
                </a:ln>
                <a:solidFill>
                  <a:prstClr val="white"/>
                </a:solidFill>
                <a:effectLst/>
                <a:uLnTx/>
                <a:uFillTx/>
                <a:latin typeface="Times New Roman" panose="02020603050405020304" pitchFamily="18" charset="0"/>
                <a:ea typeface="宋体"/>
                <a:cs typeface="Times New Roman" panose="02020603050405020304" pitchFamily="18" charset="0"/>
              </a:endParaRPr>
            </a:p>
          </p:txBody>
        </p:sp>
      </p:grpSp>
    </p:spTree>
    <p:extLst>
      <p:ext uri="{BB962C8B-B14F-4D97-AF65-F5344CB8AC3E}">
        <p14:creationId xmlns:p14="http://schemas.microsoft.com/office/powerpoint/2010/main" val="373590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6</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066114"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2.1 </a:t>
            </a:r>
            <a:r>
              <a:rPr lang="zh-CN" altLang="en-US" sz="1400" dirty="0">
                <a:solidFill>
                  <a:schemeClr val="bg1"/>
                </a:solidFill>
                <a:latin typeface="宋体" panose="02010600030101010101" pitchFamily="2" charset="-122"/>
                <a:ea typeface="宋体" panose="02010600030101010101" pitchFamily="2" charset="-122"/>
                <a:sym typeface="+mn-ea"/>
              </a:rPr>
              <a:t>数据故事的定义</a:t>
            </a:r>
          </a:p>
        </p:txBody>
      </p:sp>
      <p:sp>
        <p:nvSpPr>
          <p:cNvPr id="18" name="标题 1">
            <a:extLst>
              <a:ext uri="{FF2B5EF4-FFF2-40B4-BE49-F238E27FC236}">
                <a16:creationId xmlns:a16="http://schemas.microsoft.com/office/drawing/2014/main" id="{A993A3DE-B8F0-43AD-AB29-E294DE5AF998}"/>
              </a:ext>
            </a:extLst>
          </p:cNvPr>
          <p:cNvSpPr txBox="1">
            <a:spLocks/>
          </p:cNvSpPr>
          <p:nvPr/>
        </p:nvSpPr>
        <p:spPr bwMode="auto">
          <a:xfrm>
            <a:off x="418893" y="627944"/>
            <a:ext cx="10666619" cy="821913"/>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b="1" i="0" u="none" strike="noStrike" kern="0" cap="none" spc="0" normalizeH="0" baseline="0" noProof="0">
                <a:ln>
                  <a:noFill/>
                </a:ln>
                <a:solidFill>
                  <a:srgbClr val="44546A"/>
                </a:solidFill>
                <a:effectLst/>
                <a:uLnTx/>
                <a:uFillTx/>
                <a:latin typeface="黑体" panose="02010609060101010101" pitchFamily="49" charset="-122"/>
                <a:ea typeface="黑体" panose="02010609060101010101" pitchFamily="49" charset="-122"/>
              </a:rPr>
              <a:t>数据与故事的联系</a:t>
            </a:r>
            <a:endParaRPr kumimoji="0" lang="en-US" altLang="zh-CN"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pic>
        <p:nvPicPr>
          <p:cNvPr id="19" name="图片 18">
            <a:extLst>
              <a:ext uri="{FF2B5EF4-FFF2-40B4-BE49-F238E27FC236}">
                <a16:creationId xmlns:a16="http://schemas.microsoft.com/office/drawing/2014/main" id="{33149F12-0DB2-4E3E-8D15-C983B868B1A7}"/>
              </a:ext>
            </a:extLst>
          </p:cNvPr>
          <p:cNvPicPr/>
          <p:nvPr/>
        </p:nvPicPr>
        <p:blipFill>
          <a:blip r:embed="rId5"/>
          <a:stretch>
            <a:fillRect/>
          </a:stretch>
        </p:blipFill>
        <p:spPr>
          <a:xfrm>
            <a:off x="4024551" y="1640952"/>
            <a:ext cx="5400600" cy="3600400"/>
          </a:xfrm>
          <a:prstGeom prst="rect">
            <a:avLst/>
          </a:prstGeom>
        </p:spPr>
      </p:pic>
      <p:sp>
        <p:nvSpPr>
          <p:cNvPr id="24" name="矩形 23">
            <a:extLst>
              <a:ext uri="{FF2B5EF4-FFF2-40B4-BE49-F238E27FC236}">
                <a16:creationId xmlns:a16="http://schemas.microsoft.com/office/drawing/2014/main" id="{02F1B537-5A2D-45A4-918D-C29B8EFB45EE}"/>
              </a:ext>
            </a:extLst>
          </p:cNvPr>
          <p:cNvSpPr/>
          <p:nvPr/>
        </p:nvSpPr>
        <p:spPr>
          <a:xfrm>
            <a:off x="3143672" y="5803109"/>
            <a:ext cx="5400600" cy="615553"/>
          </a:xfrm>
          <a:prstGeom prst="rect">
            <a:avLst/>
          </a:prstGeom>
        </p:spPr>
        <p:txBody>
          <a:bodyPr wrap="square">
            <a:spAutoFit/>
          </a:bodyPr>
          <a:lstStyle/>
          <a:p>
            <a:pPr algn="ctr" fontAlgn="base">
              <a:spcBef>
                <a:spcPct val="0"/>
              </a:spcBef>
              <a:spcAft>
                <a:spcPct val="0"/>
              </a:spcAft>
            </a:pPr>
            <a:r>
              <a:rPr lang="zh-CN" altLang="en-US" dirty="0">
                <a:latin typeface="Pingfang SC"/>
                <a:ea typeface="宋体" panose="02010600030101010101" pitchFamily="2" charset="-122"/>
              </a:rPr>
              <a:t>数据与故事的区别</a:t>
            </a:r>
          </a:p>
          <a:p>
            <a:pPr algn="ctr" fontAlgn="base">
              <a:spcBef>
                <a:spcPct val="0"/>
              </a:spcBef>
              <a:spcAft>
                <a:spcPct val="0"/>
              </a:spcAft>
            </a:pPr>
            <a:r>
              <a:rPr lang="zh-CN" altLang="en-US" sz="1600" i="1" dirty="0">
                <a:solidFill>
                  <a:schemeClr val="accent1">
                    <a:lumMod val="50000"/>
                  </a:schemeClr>
                </a:solidFill>
                <a:latin typeface="Pingfang SC"/>
                <a:ea typeface="宋体" panose="02010600030101010101" pitchFamily="2" charset="-122"/>
              </a:rPr>
              <a:t>（来源：</a:t>
            </a:r>
            <a:r>
              <a:rPr lang="en-US" altLang="zh-CN" sz="1600" i="1" dirty="0">
                <a:solidFill>
                  <a:schemeClr val="accent1">
                    <a:lumMod val="50000"/>
                  </a:schemeClr>
                </a:solidFill>
                <a:latin typeface="Pingfang SC"/>
                <a:ea typeface="宋体" panose="02010600030101010101" pitchFamily="2" charset="-122"/>
              </a:rPr>
              <a:t>Duarte N.</a:t>
            </a:r>
            <a:r>
              <a:rPr lang="zh-CN" altLang="en-US" sz="1600" i="1" dirty="0">
                <a:solidFill>
                  <a:schemeClr val="accent1">
                    <a:lumMod val="50000"/>
                  </a:schemeClr>
                </a:solidFill>
                <a:latin typeface="Pingfang SC"/>
                <a:ea typeface="宋体" panose="02010600030101010101" pitchFamily="2" charset="-122"/>
              </a:rPr>
              <a:t>，</a:t>
            </a:r>
            <a:r>
              <a:rPr lang="en-US" altLang="zh-CN" sz="1600" i="1" dirty="0">
                <a:solidFill>
                  <a:schemeClr val="accent1">
                    <a:lumMod val="50000"/>
                  </a:schemeClr>
                </a:solidFill>
                <a:latin typeface="Pingfang SC"/>
                <a:ea typeface="宋体" panose="02010600030101010101" pitchFamily="2" charset="-122"/>
              </a:rPr>
              <a:t>2019</a:t>
            </a:r>
            <a:r>
              <a:rPr lang="zh-CN" altLang="en-US" sz="1600" i="1" dirty="0">
                <a:solidFill>
                  <a:schemeClr val="accent1">
                    <a:lumMod val="50000"/>
                  </a:schemeClr>
                </a:solidFill>
                <a:latin typeface="Pingfang SC"/>
                <a:ea typeface="宋体" panose="02010600030101010101" pitchFamily="2" charset="-122"/>
              </a:rPr>
              <a:t>）</a:t>
            </a:r>
          </a:p>
        </p:txBody>
      </p:sp>
      <p:pic>
        <p:nvPicPr>
          <p:cNvPr id="3" name="图形 2" descr="书籍 纯色填充">
            <a:extLst>
              <a:ext uri="{FF2B5EF4-FFF2-40B4-BE49-F238E27FC236}">
                <a16:creationId xmlns:a16="http://schemas.microsoft.com/office/drawing/2014/main" id="{303261FF-8ABE-45AE-A23C-9FB3C129A9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86472" y="4235249"/>
            <a:ext cx="914400" cy="914400"/>
          </a:xfrm>
          <a:prstGeom prst="rect">
            <a:avLst/>
          </a:prstGeom>
        </p:spPr>
      </p:pic>
      <p:pic>
        <p:nvPicPr>
          <p:cNvPr id="12" name="图形 11" descr="条形图 纯色填充">
            <a:extLst>
              <a:ext uri="{FF2B5EF4-FFF2-40B4-BE49-F238E27FC236}">
                <a16:creationId xmlns:a16="http://schemas.microsoft.com/office/drawing/2014/main" id="{D0C9BF7E-72FA-4D72-A389-436748B1C14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86472" y="2270089"/>
            <a:ext cx="914400" cy="914400"/>
          </a:xfrm>
          <a:prstGeom prst="rect">
            <a:avLst/>
          </a:prstGeom>
        </p:spPr>
      </p:pic>
    </p:spTree>
    <p:extLst>
      <p:ext uri="{BB962C8B-B14F-4D97-AF65-F5344CB8AC3E}">
        <p14:creationId xmlns:p14="http://schemas.microsoft.com/office/powerpoint/2010/main" val="3418857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7</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066114"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2.1 </a:t>
            </a:r>
            <a:r>
              <a:rPr lang="zh-CN" altLang="en-US" sz="1400" dirty="0">
                <a:solidFill>
                  <a:schemeClr val="bg1"/>
                </a:solidFill>
                <a:latin typeface="宋体" panose="02010600030101010101" pitchFamily="2" charset="-122"/>
                <a:ea typeface="宋体" panose="02010600030101010101" pitchFamily="2" charset="-122"/>
                <a:sym typeface="+mn-ea"/>
              </a:rPr>
              <a:t>数据故事的定义</a:t>
            </a:r>
          </a:p>
        </p:txBody>
      </p:sp>
      <p:sp>
        <p:nvSpPr>
          <p:cNvPr id="15" name="标题 1">
            <a:extLst>
              <a:ext uri="{FF2B5EF4-FFF2-40B4-BE49-F238E27FC236}">
                <a16:creationId xmlns:a16="http://schemas.microsoft.com/office/drawing/2014/main" id="{B7B5909B-82EA-44B2-B8F2-3262F8B3F022}"/>
              </a:ext>
            </a:extLst>
          </p:cNvPr>
          <p:cNvSpPr txBox="1">
            <a:spLocks/>
          </p:cNvSpPr>
          <p:nvPr/>
        </p:nvSpPr>
        <p:spPr bwMode="auto">
          <a:xfrm>
            <a:off x="477127" y="630613"/>
            <a:ext cx="10666619" cy="821913"/>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rPr>
              <a:t>数据与故事的联系</a:t>
            </a:r>
            <a:endParaRPr kumimoji="0" lang="en-US" altLang="zh-CN"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7" name="矩形: 圆角 16">
            <a:extLst>
              <a:ext uri="{FF2B5EF4-FFF2-40B4-BE49-F238E27FC236}">
                <a16:creationId xmlns:a16="http://schemas.microsoft.com/office/drawing/2014/main" id="{B8805722-D518-41E2-A7D7-722E9E41B1CC}"/>
              </a:ext>
            </a:extLst>
          </p:cNvPr>
          <p:cNvSpPr/>
          <p:nvPr/>
        </p:nvSpPr>
        <p:spPr>
          <a:xfrm>
            <a:off x="2643962" y="2158710"/>
            <a:ext cx="6705600" cy="2506326"/>
          </a:xfrm>
          <a:prstGeom prst="roundRect">
            <a:avLst>
              <a:gd name="adj" fmla="val 4729"/>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文本框 17">
            <a:extLst>
              <a:ext uri="{FF2B5EF4-FFF2-40B4-BE49-F238E27FC236}">
                <a16:creationId xmlns:a16="http://schemas.microsoft.com/office/drawing/2014/main" id="{84A0DAED-2D71-401B-93F7-CB18A892FEDC}"/>
              </a:ext>
            </a:extLst>
          </p:cNvPr>
          <p:cNvSpPr txBox="1"/>
          <p:nvPr/>
        </p:nvSpPr>
        <p:spPr>
          <a:xfrm>
            <a:off x="2948762" y="2459504"/>
            <a:ext cx="6096000" cy="1938992"/>
          </a:xfrm>
          <a:prstGeom prst="rect">
            <a:avLst/>
          </a:prstGeom>
          <a:noFill/>
        </p:spPr>
        <p:txBody>
          <a:bodyPr wrap="square">
            <a:spAutoFit/>
          </a:bodyPr>
          <a:lstStyle/>
          <a:p>
            <a:pPr lvl="0">
              <a:buNone/>
            </a:pPr>
            <a:r>
              <a:rPr lang="zh-CN" altLang="en-US" sz="2400" dirty="0">
                <a:solidFill>
                  <a:sysClr val="window" lastClr="FFFFFF"/>
                </a:solidFill>
                <a:latin typeface="Arial"/>
                <a:ea typeface="宋体"/>
                <a:cs typeface="+mn-cs"/>
              </a:rPr>
              <a:t>相对于事实，故事被人们记住的可能多达 </a:t>
            </a:r>
            <a:r>
              <a:rPr lang="en-US" altLang="en-US" sz="2400" dirty="0">
                <a:solidFill>
                  <a:sysClr val="window" lastClr="FFFFFF"/>
                </a:solidFill>
                <a:latin typeface="Arial"/>
                <a:ea typeface="宋体"/>
                <a:cs typeface="+mn-cs"/>
              </a:rPr>
              <a:t>22 </a:t>
            </a:r>
            <a:r>
              <a:rPr lang="zh-CN" altLang="en-US" sz="2400" dirty="0">
                <a:solidFill>
                  <a:sysClr val="window" lastClr="FFFFFF"/>
                </a:solidFill>
                <a:latin typeface="Arial"/>
                <a:ea typeface="宋体"/>
                <a:cs typeface="+mn-cs"/>
              </a:rPr>
              <a:t>倍（</a:t>
            </a:r>
            <a:r>
              <a:rPr lang="en-GB" altLang="en-US" sz="2400" dirty="0">
                <a:solidFill>
                  <a:sysClr val="window" lastClr="FFFFFF"/>
                </a:solidFill>
                <a:latin typeface="Arial"/>
                <a:ea typeface="宋体"/>
                <a:cs typeface="+mn-cs"/>
              </a:rPr>
              <a:t>Stories are remembered up to 22 times more than facts alone</a:t>
            </a:r>
            <a:r>
              <a:rPr lang="zh-CN" altLang="en-US" sz="2400" dirty="0">
                <a:solidFill>
                  <a:sysClr val="window" lastClr="FFFFFF"/>
                </a:solidFill>
                <a:latin typeface="Arial"/>
                <a:ea typeface="宋体"/>
                <a:cs typeface="+mn-cs"/>
              </a:rPr>
              <a:t>）</a:t>
            </a:r>
            <a:endParaRPr lang="en-US" altLang="zh-CN" sz="2400" dirty="0">
              <a:solidFill>
                <a:sysClr val="window" lastClr="FFFFFF"/>
              </a:solidFill>
              <a:latin typeface="Arial"/>
              <a:ea typeface="宋体"/>
              <a:cs typeface="+mn-cs"/>
            </a:endParaRPr>
          </a:p>
          <a:p>
            <a:pPr lvl="0">
              <a:buNone/>
            </a:pPr>
            <a:endParaRPr lang="zh-CN" altLang="en-US" sz="2400" dirty="0">
              <a:solidFill>
                <a:sysClr val="window" lastClr="FFFFFF"/>
              </a:solidFill>
              <a:latin typeface="Arial"/>
              <a:ea typeface="宋体"/>
              <a:cs typeface="+mn-cs"/>
            </a:endParaRPr>
          </a:p>
          <a:p>
            <a:pPr lvl="0" algn="r">
              <a:buNone/>
            </a:pPr>
            <a:r>
              <a:rPr lang="en-GB" altLang="en-US" sz="2400" i="1" dirty="0">
                <a:solidFill>
                  <a:sysClr val="window" lastClr="FFFFFF"/>
                </a:solidFill>
                <a:latin typeface="Arial"/>
                <a:ea typeface="宋体"/>
                <a:cs typeface="+mn-cs"/>
              </a:rPr>
              <a:t>——Jennifer Aaker</a:t>
            </a:r>
            <a:r>
              <a:rPr lang="zh-CN" altLang="en-US" sz="2400" i="1" dirty="0">
                <a:solidFill>
                  <a:sysClr val="window" lastClr="FFFFFF"/>
                </a:solidFill>
                <a:latin typeface="Arial"/>
                <a:ea typeface="宋体"/>
                <a:cs typeface="+mn-cs"/>
              </a:rPr>
              <a:t>（斯坦福大学教授</a:t>
            </a:r>
            <a:r>
              <a:rPr lang="zh-CN" altLang="en-US" sz="2400" dirty="0">
                <a:solidFill>
                  <a:sysClr val="window" lastClr="FFFFFF"/>
                </a:solidFill>
                <a:latin typeface="Arial"/>
                <a:ea typeface="宋体"/>
                <a:cs typeface="+mn-cs"/>
              </a:rPr>
              <a:t>）</a:t>
            </a:r>
          </a:p>
        </p:txBody>
      </p:sp>
    </p:spTree>
    <p:extLst>
      <p:ext uri="{BB962C8B-B14F-4D97-AF65-F5344CB8AC3E}">
        <p14:creationId xmlns:p14="http://schemas.microsoft.com/office/powerpoint/2010/main" val="3072701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8</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066114"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2.1 </a:t>
            </a:r>
            <a:r>
              <a:rPr lang="zh-CN" altLang="en-US" sz="1400" dirty="0">
                <a:solidFill>
                  <a:schemeClr val="bg1"/>
                </a:solidFill>
                <a:latin typeface="宋体" panose="02010600030101010101" pitchFamily="2" charset="-122"/>
                <a:ea typeface="宋体" panose="02010600030101010101" pitchFamily="2" charset="-122"/>
                <a:sym typeface="+mn-ea"/>
              </a:rPr>
              <a:t>数据故事的定义</a:t>
            </a:r>
          </a:p>
        </p:txBody>
      </p:sp>
      <p:sp>
        <p:nvSpPr>
          <p:cNvPr id="15" name="标题 1">
            <a:extLst>
              <a:ext uri="{FF2B5EF4-FFF2-40B4-BE49-F238E27FC236}">
                <a16:creationId xmlns:a16="http://schemas.microsoft.com/office/drawing/2014/main" id="{41D8A8D8-7DA0-4284-8D8E-22747E6524E0}"/>
              </a:ext>
            </a:extLst>
          </p:cNvPr>
          <p:cNvSpPr txBox="1">
            <a:spLocks/>
          </p:cNvSpPr>
          <p:nvPr/>
        </p:nvSpPr>
        <p:spPr bwMode="auto">
          <a:xfrm>
            <a:off x="698894" y="666749"/>
            <a:ext cx="10666619" cy="821913"/>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b="1" i="0" u="none" strike="noStrike" kern="0" cap="none" spc="0" normalizeH="0" baseline="0" noProof="0">
                <a:ln>
                  <a:noFill/>
                </a:ln>
                <a:solidFill>
                  <a:srgbClr val="44546A"/>
                </a:solidFill>
                <a:effectLst/>
                <a:uLnTx/>
                <a:uFillTx/>
                <a:latin typeface="黑体" panose="02010609060101010101" pitchFamily="49" charset="-122"/>
                <a:ea typeface="黑体" panose="02010609060101010101" pitchFamily="49" charset="-122"/>
              </a:rPr>
              <a:t>数据与故事的联系</a:t>
            </a:r>
            <a:endParaRPr kumimoji="0" lang="en-US" altLang="zh-CN"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3" name="矩形: 圆角 2">
            <a:extLst>
              <a:ext uri="{FF2B5EF4-FFF2-40B4-BE49-F238E27FC236}">
                <a16:creationId xmlns:a16="http://schemas.microsoft.com/office/drawing/2014/main" id="{9EF3029C-A065-4C20-A60D-3E94E22FBE7F}"/>
              </a:ext>
            </a:extLst>
          </p:cNvPr>
          <p:cNvSpPr/>
          <p:nvPr/>
        </p:nvSpPr>
        <p:spPr>
          <a:xfrm>
            <a:off x="3042936" y="2398382"/>
            <a:ext cx="6585099" cy="2700670"/>
          </a:xfrm>
          <a:prstGeom prst="roundRect">
            <a:avLst>
              <a:gd name="adj" fmla="val 4729"/>
            </a:avLst>
          </a:prstGeom>
          <a:solidFill>
            <a:srgbClr val="20386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95AEABA-FF5B-450C-A2CF-F9FCF57242D2}"/>
              </a:ext>
            </a:extLst>
          </p:cNvPr>
          <p:cNvSpPr txBox="1"/>
          <p:nvPr/>
        </p:nvSpPr>
        <p:spPr>
          <a:xfrm>
            <a:off x="3287486" y="2609046"/>
            <a:ext cx="6096000" cy="2279342"/>
          </a:xfrm>
          <a:prstGeom prst="rect">
            <a:avLst/>
          </a:prstGeom>
          <a:noFill/>
        </p:spPr>
        <p:txBody>
          <a:bodyPr wrap="square">
            <a:spAutoFit/>
          </a:bodyPr>
          <a:lstStyle/>
          <a:p>
            <a:pPr>
              <a:lnSpc>
                <a:spcPct val="120000"/>
              </a:lnSpc>
            </a:pPr>
            <a:r>
              <a:rPr lang="zh-CN" altLang="en-US" sz="2000" dirty="0">
                <a:solidFill>
                  <a:schemeClr val="bg1"/>
                </a:solidFill>
                <a:latin typeface="Arial"/>
                <a:ea typeface="宋体"/>
                <a:cs typeface="+mn-cs"/>
              </a:rPr>
              <a:t> 相对于数据，故事更符合人类天生的认知特征。在救助儿童会（</a:t>
            </a:r>
            <a:r>
              <a:rPr lang="en-US" altLang="en-US" sz="2000" dirty="0">
                <a:solidFill>
                  <a:schemeClr val="bg1"/>
                </a:solidFill>
                <a:latin typeface="Arial"/>
                <a:ea typeface="宋体"/>
                <a:cs typeface="+mn-cs"/>
              </a:rPr>
              <a:t>Save the Children</a:t>
            </a:r>
            <a:r>
              <a:rPr lang="zh-CN" altLang="en-US" sz="2000" dirty="0">
                <a:solidFill>
                  <a:schemeClr val="bg1"/>
                </a:solidFill>
                <a:latin typeface="Arial"/>
                <a:ea typeface="宋体"/>
                <a:cs typeface="+mn-cs"/>
              </a:rPr>
              <a:t>）的一项公益活动中，研究者为同一个捐款对象准备两种不同版本的宣传手册，一种是基于故事化描述的版本，另一种是简单罗列事实数据的版本，数据分析发现拿到前一版本的捐赠者的平均捐款金额比后者高出两倍以上。</a:t>
            </a:r>
            <a:endParaRPr lang="zh-CN" altLang="en-US" sz="2000" dirty="0">
              <a:solidFill>
                <a:schemeClr val="bg1"/>
              </a:solidFill>
            </a:endParaRPr>
          </a:p>
        </p:txBody>
      </p:sp>
    </p:spTree>
    <p:extLst>
      <p:ext uri="{BB962C8B-B14F-4D97-AF65-F5344CB8AC3E}">
        <p14:creationId xmlns:p14="http://schemas.microsoft.com/office/powerpoint/2010/main" val="3340378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6A02B-6A81-4D88-9771-EDC5F4160D7C}"/>
              </a:ext>
            </a:extLst>
          </p:cNvPr>
          <p:cNvPicPr>
            <a:picLocks noChangeAspect="1"/>
          </p:cNvPicPr>
          <p:nvPr/>
        </p:nvPicPr>
        <p:blipFill>
          <a:blip r:embed="rId2"/>
          <a:stretch>
            <a:fillRect/>
          </a:stretch>
        </p:blipFill>
        <p:spPr>
          <a:xfrm>
            <a:off x="0" y="6543246"/>
            <a:ext cx="12192635" cy="328930"/>
          </a:xfrm>
          <a:prstGeom prst="rect">
            <a:avLst/>
          </a:prstGeom>
        </p:spPr>
      </p:pic>
      <p:sp>
        <p:nvSpPr>
          <p:cNvPr id="5" name="页脚占位符 4">
            <a:extLst>
              <a:ext uri="{FF2B5EF4-FFF2-40B4-BE49-F238E27FC236}">
                <a16:creationId xmlns:a16="http://schemas.microsoft.com/office/drawing/2014/main" id="{899E212F-0F0E-4AB5-B03F-3280F7624CB9}"/>
              </a:ext>
            </a:extLst>
          </p:cNvPr>
          <p:cNvSpPr>
            <a:spLocks noGrp="1"/>
          </p:cNvSpPr>
          <p:nvPr>
            <p:ph type="ftr" sz="quarter" idx="11"/>
          </p:nvPr>
        </p:nvSpPr>
        <p:spPr>
          <a:xfrm>
            <a:off x="63794" y="6491516"/>
            <a:ext cx="7549117" cy="404037"/>
          </a:xfrm>
        </p:spPr>
        <p:txBody>
          <a:bodyPr>
            <a:no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【课程名称】数据故事化        【主讲教师】朝乐门       </a:t>
            </a:r>
            <a:r>
              <a:rPr lang="en-US" altLang="zh-CN" sz="1400" dirty="0">
                <a:solidFill>
                  <a:schemeClr val="bg1"/>
                </a:solidFill>
                <a:latin typeface="Times New Roman" panose="02020603050405020304" charset="0"/>
                <a:ea typeface="宋体" panose="02010600030101010101" pitchFamily="2" charset="-122"/>
                <a:cs typeface="Times New Roman" panose="02020603050405020304" charset="0"/>
                <a:sym typeface="+mn-ea"/>
              </a:rPr>
              <a:t>chaolemen@ruc.edu.cn</a:t>
            </a:r>
          </a:p>
        </p:txBody>
      </p:sp>
      <p:sp>
        <p:nvSpPr>
          <p:cNvPr id="4" name="日期占位符 3">
            <a:extLst>
              <a:ext uri="{FF2B5EF4-FFF2-40B4-BE49-F238E27FC236}">
                <a16:creationId xmlns:a16="http://schemas.microsoft.com/office/drawing/2014/main" id="{B4742EEE-D6B9-45AD-8F65-1FD0ECF96311}"/>
              </a:ext>
            </a:extLst>
          </p:cNvPr>
          <p:cNvSpPr>
            <a:spLocks noGrp="1"/>
          </p:cNvSpPr>
          <p:nvPr>
            <p:ph type="dt" sz="half" idx="10"/>
          </p:nvPr>
        </p:nvSpPr>
        <p:spPr>
          <a:xfrm>
            <a:off x="8443746" y="6541200"/>
            <a:ext cx="2700000" cy="316800"/>
          </a:xfrm>
        </p:spPr>
        <p:txBody>
          <a:bodyPr>
            <a:normAutofit/>
          </a:bodyPr>
          <a:lstStyle/>
          <a:p>
            <a:fld id="{98EA8797-B59E-4EB4-AAF8-E09D6991B7F1}" type="datetime6">
              <a:rPr lang="zh-CN" altLang="en-US" sz="140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2025年2月</a:t>
            </a:fld>
            <a:endParaRPr lang="zh-CN" altLang="en-US" sz="1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0451BCA5-709B-4F7E-920D-E010A13F4632}"/>
              </a:ext>
            </a:extLst>
          </p:cNvPr>
          <p:cNvSpPr>
            <a:spLocks noGrp="1"/>
          </p:cNvSpPr>
          <p:nvPr>
            <p:ph type="sldNum" sz="quarter" idx="12"/>
          </p:nvPr>
        </p:nvSpPr>
        <p:spPr>
          <a:xfrm>
            <a:off x="11419366" y="6578753"/>
            <a:ext cx="497649" cy="279247"/>
          </a:xfrm>
        </p:spPr>
        <p:txBody>
          <a:bodyPr>
            <a:noAutofit/>
          </a:bodyPr>
          <a:lstStyle/>
          <a:p>
            <a:fld id="{49AE70B2-8BF9-45C0-BB95-33D1B9D3A854}" type="slidenum">
              <a:rPr lang="zh-CN" altLang="en-US" sz="1400" smtClean="0">
                <a:solidFill>
                  <a:schemeClr val="bg1"/>
                </a:solidFill>
                <a:latin typeface="Times New Roman" panose="02020603050405020304" pitchFamily="18" charset="0"/>
                <a:cs typeface="Times New Roman" panose="02020603050405020304" pitchFamily="18" charset="0"/>
              </a:rPr>
              <a:t>9</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A97C03A-7AD7-4D0B-9717-F2714F57F49B}"/>
              </a:ext>
            </a:extLst>
          </p:cNvPr>
          <p:cNvSpPr txBox="1"/>
          <p:nvPr/>
        </p:nvSpPr>
        <p:spPr>
          <a:xfrm>
            <a:off x="11419366" y="6564487"/>
            <a:ext cx="581247" cy="307777"/>
          </a:xfrm>
          <a:prstGeom prst="rect">
            <a:avLst/>
          </a:prstGeom>
          <a:noFill/>
        </p:spPr>
        <p:txBody>
          <a:bodyPr wrap="square">
            <a:spAutoFit/>
          </a:bodyPr>
          <a:lstStyle/>
          <a:p>
            <a:r>
              <a:rPr lang="en-US" altLang="zh-CN" sz="1400" dirty="0">
                <a:solidFill>
                  <a:schemeClr val="bg1"/>
                </a:solidFill>
                <a:latin typeface="Times New Roman" panose="02020603050405020304" pitchFamily="18" charset="0"/>
                <a:ea typeface="黑体" panose="02010609060101010101" charset="-122"/>
                <a:cs typeface="Times New Roman" panose="02020603050405020304" pitchFamily="18" charset="0"/>
                <a:sym typeface="+mn-ea"/>
              </a:rPr>
              <a:t>P</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BB9610F-74BA-4D19-B95D-077775934EBC}"/>
              </a:ext>
            </a:extLst>
          </p:cNvPr>
          <p:cNvPicPr>
            <a:picLocks noChangeAspect="1"/>
          </p:cNvPicPr>
          <p:nvPr/>
        </p:nvPicPr>
        <p:blipFill>
          <a:blip r:embed="rId3"/>
          <a:stretch>
            <a:fillRect/>
          </a:stretch>
        </p:blipFill>
        <p:spPr>
          <a:xfrm>
            <a:off x="10245090" y="434975"/>
            <a:ext cx="1680845" cy="1628140"/>
          </a:xfrm>
          <a:prstGeom prst="rect">
            <a:avLst/>
          </a:prstGeom>
        </p:spPr>
      </p:pic>
      <p:pic>
        <p:nvPicPr>
          <p:cNvPr id="11" name="图片 10">
            <a:extLst>
              <a:ext uri="{FF2B5EF4-FFF2-40B4-BE49-F238E27FC236}">
                <a16:creationId xmlns:a16="http://schemas.microsoft.com/office/drawing/2014/main" id="{260570BD-16E0-43E4-90A7-09F4D4C8F4F5}"/>
              </a:ext>
            </a:extLst>
          </p:cNvPr>
          <p:cNvPicPr>
            <a:picLocks noChangeAspect="1"/>
          </p:cNvPicPr>
          <p:nvPr/>
        </p:nvPicPr>
        <p:blipFill>
          <a:blip r:embed="rId4"/>
          <a:stretch>
            <a:fillRect/>
          </a:stretch>
        </p:blipFill>
        <p:spPr>
          <a:xfrm>
            <a:off x="0" y="0"/>
            <a:ext cx="12192000" cy="299085"/>
          </a:xfrm>
          <a:prstGeom prst="rect">
            <a:avLst/>
          </a:prstGeom>
        </p:spPr>
      </p:pic>
      <p:sp>
        <p:nvSpPr>
          <p:cNvPr id="13" name="文本框 12">
            <a:extLst>
              <a:ext uri="{FF2B5EF4-FFF2-40B4-BE49-F238E27FC236}">
                <a16:creationId xmlns:a16="http://schemas.microsoft.com/office/drawing/2014/main" id="{4C4502C0-CF19-4323-BA31-17F5020651D0}"/>
              </a:ext>
            </a:extLst>
          </p:cNvPr>
          <p:cNvSpPr txBox="1"/>
          <p:nvPr/>
        </p:nvSpPr>
        <p:spPr>
          <a:xfrm>
            <a:off x="50165" y="17780"/>
            <a:ext cx="1714840" cy="250190"/>
          </a:xfrm>
          <a:prstGeom prst="rect">
            <a:avLst/>
          </a:prstGeom>
          <a:noFill/>
        </p:spPr>
        <p:txBody>
          <a:bodyPr wrap="square" rtlCol="0">
            <a:noAutofit/>
          </a:bodyPr>
          <a:lstStyle/>
          <a:p>
            <a:pPr algn="l">
              <a:buClrTx/>
              <a:buSzTx/>
              <a:buFontTx/>
            </a:pPr>
            <a:r>
              <a:rPr lang="zh-CN" altLang="en-US" sz="1400" dirty="0">
                <a:solidFill>
                  <a:schemeClr val="bg1"/>
                </a:solidFill>
                <a:latin typeface="宋体" panose="02010600030101010101" pitchFamily="2" charset="-122"/>
                <a:ea typeface="宋体" panose="02010600030101010101" pitchFamily="2" charset="-122"/>
                <a:sym typeface="+mn-ea"/>
              </a:rPr>
              <a:t>▼第</a:t>
            </a:r>
            <a:r>
              <a:rPr lang="en-US" altLang="zh-CN" sz="1400" dirty="0">
                <a:solidFill>
                  <a:schemeClr val="bg1"/>
                </a:solidFill>
                <a:latin typeface="宋体" panose="02010600030101010101" pitchFamily="2" charset="-122"/>
                <a:ea typeface="宋体" panose="02010600030101010101" pitchFamily="2" charset="-122"/>
                <a:sym typeface="+mn-ea"/>
              </a:rPr>
              <a:t>2</a:t>
            </a:r>
            <a:r>
              <a:rPr lang="zh-CN" altLang="en-US" sz="1400" dirty="0">
                <a:solidFill>
                  <a:schemeClr val="bg1"/>
                </a:solidFill>
                <a:latin typeface="宋体" panose="02010600030101010101" pitchFamily="2" charset="-122"/>
                <a:ea typeface="宋体" panose="02010600030101010101" pitchFamily="2" charset="-122"/>
                <a:sym typeface="+mn-ea"/>
              </a:rPr>
              <a:t>章 数据故事</a:t>
            </a:r>
          </a:p>
        </p:txBody>
      </p:sp>
      <p:sp>
        <p:nvSpPr>
          <p:cNvPr id="30" name="文本框 29">
            <a:extLst>
              <a:ext uri="{FF2B5EF4-FFF2-40B4-BE49-F238E27FC236}">
                <a16:creationId xmlns:a16="http://schemas.microsoft.com/office/drawing/2014/main" id="{6CBF24FB-A8C1-4F14-ABB8-60807652252C}"/>
              </a:ext>
            </a:extLst>
          </p:cNvPr>
          <p:cNvSpPr txBox="1"/>
          <p:nvPr/>
        </p:nvSpPr>
        <p:spPr>
          <a:xfrm>
            <a:off x="5454649" y="-7620"/>
            <a:ext cx="2066114" cy="307777"/>
          </a:xfrm>
          <a:prstGeom prst="rect">
            <a:avLst/>
          </a:prstGeom>
          <a:noFill/>
        </p:spPr>
        <p:txBody>
          <a:bodyPr wrap="square" rtlCol="0">
            <a:spAutoFit/>
          </a:bodyPr>
          <a:lstStyle/>
          <a:p>
            <a:r>
              <a:rPr lang="zh-CN" altLang="en-US" sz="1400" dirty="0">
                <a:solidFill>
                  <a:schemeClr val="bg1"/>
                </a:solidFill>
                <a:latin typeface="宋体" panose="02010600030101010101" pitchFamily="2" charset="-122"/>
                <a:ea typeface="宋体" panose="02010600030101010101" pitchFamily="2" charset="-122"/>
                <a:sym typeface="+mn-ea"/>
              </a:rPr>
              <a:t>► </a:t>
            </a:r>
            <a:r>
              <a:rPr lang="en-US" altLang="zh-CN" sz="1400" dirty="0">
                <a:solidFill>
                  <a:schemeClr val="bg1"/>
                </a:solidFill>
                <a:latin typeface="宋体" panose="02010600030101010101" pitchFamily="2" charset="-122"/>
                <a:ea typeface="宋体" panose="02010600030101010101" pitchFamily="2" charset="-122"/>
                <a:sym typeface="+mn-ea"/>
              </a:rPr>
              <a:t>2.1 </a:t>
            </a:r>
            <a:r>
              <a:rPr lang="zh-CN" altLang="en-US" sz="1400" dirty="0">
                <a:solidFill>
                  <a:schemeClr val="bg1"/>
                </a:solidFill>
                <a:latin typeface="宋体" panose="02010600030101010101" pitchFamily="2" charset="-122"/>
                <a:ea typeface="宋体" panose="02010600030101010101" pitchFamily="2" charset="-122"/>
                <a:sym typeface="+mn-ea"/>
              </a:rPr>
              <a:t>数据故事的定义</a:t>
            </a:r>
          </a:p>
        </p:txBody>
      </p:sp>
      <p:sp>
        <p:nvSpPr>
          <p:cNvPr id="17" name="标题 1">
            <a:extLst>
              <a:ext uri="{FF2B5EF4-FFF2-40B4-BE49-F238E27FC236}">
                <a16:creationId xmlns:a16="http://schemas.microsoft.com/office/drawing/2014/main" id="{936E6BB8-FCF9-4DCE-BCB5-DE2CBD1D76F8}"/>
              </a:ext>
            </a:extLst>
          </p:cNvPr>
          <p:cNvSpPr txBox="1">
            <a:spLocks/>
          </p:cNvSpPr>
          <p:nvPr/>
        </p:nvSpPr>
        <p:spPr bwMode="auto">
          <a:xfrm>
            <a:off x="418893" y="331080"/>
            <a:ext cx="10666619" cy="821913"/>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chemeClr val="tx2"/>
                </a:solidFill>
                <a:latin typeface="华文中宋" panose="02010600040101010101" pitchFamily="2" charset="-122"/>
                <a:ea typeface="华文中宋" panose="0201060004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b="1" i="0" u="none" strike="noStrike" kern="0" cap="none" spc="0" normalizeH="0" baseline="0" noProof="0">
                <a:ln>
                  <a:noFill/>
                </a:ln>
                <a:solidFill>
                  <a:srgbClr val="44546A"/>
                </a:solidFill>
                <a:effectLst/>
                <a:uLnTx/>
                <a:uFillTx/>
                <a:latin typeface="黑体" panose="02010609060101010101" pitchFamily="49" charset="-122"/>
                <a:ea typeface="黑体" panose="02010609060101010101" pitchFamily="49" charset="-122"/>
              </a:rPr>
              <a:t>数据与故事的联系</a:t>
            </a:r>
            <a:endParaRPr kumimoji="0" lang="en-US" altLang="zh-CN" b="1" i="0" u="none" strike="noStrike" kern="0" cap="none" spc="0" normalizeH="0" baseline="0" noProof="0" dirty="0">
              <a:ln>
                <a:noFill/>
              </a:ln>
              <a:solidFill>
                <a:srgbClr val="44546A"/>
              </a:solidFill>
              <a:effectLst/>
              <a:uLnTx/>
              <a:uFillTx/>
              <a:latin typeface="黑体" panose="02010609060101010101" pitchFamily="49" charset="-122"/>
              <a:ea typeface="黑体" panose="02010609060101010101" pitchFamily="49" charset="-122"/>
            </a:endParaRPr>
          </a:p>
        </p:txBody>
      </p:sp>
      <p:sp>
        <p:nvSpPr>
          <p:cNvPr id="18" name="矩形 17">
            <a:extLst>
              <a:ext uri="{FF2B5EF4-FFF2-40B4-BE49-F238E27FC236}">
                <a16:creationId xmlns:a16="http://schemas.microsoft.com/office/drawing/2014/main" id="{BE2E8EDE-1030-48EA-9B04-243E24530EA9}"/>
              </a:ext>
            </a:extLst>
          </p:cNvPr>
          <p:cNvSpPr/>
          <p:nvPr/>
        </p:nvSpPr>
        <p:spPr>
          <a:xfrm>
            <a:off x="2891515" y="1345713"/>
            <a:ext cx="8527851" cy="1015663"/>
          </a:xfrm>
          <a:prstGeom prst="rect">
            <a:avLst/>
          </a:prstGeom>
        </p:spPr>
        <p:txBody>
          <a:bodyPr wrap="square">
            <a:spAutoFit/>
          </a:bodyPr>
          <a:lstStyle/>
          <a:p>
            <a:pPr fontAlgn="base">
              <a:spcBef>
                <a:spcPct val="0"/>
              </a:spcBef>
              <a:spcAft>
                <a:spcPct val="0"/>
              </a:spcAft>
            </a:pPr>
            <a:r>
              <a:rPr lang="zh-CN" altLang="en-US" sz="2000" b="1" dirty="0">
                <a:solidFill>
                  <a:srgbClr val="4472C4"/>
                </a:solidFill>
                <a:latin typeface="Arial" panose="020B0604020202020204" pitchFamily="34" charset="0"/>
                <a:ea typeface="宋体" panose="02010600030101010101" pitchFamily="2" charset="-122"/>
              </a:rPr>
              <a:t>冷冰冰</a:t>
            </a:r>
            <a:r>
              <a:rPr lang="zh-CN" altLang="en-US" sz="2000" b="1" dirty="0">
                <a:solidFill>
                  <a:prstClr val="black"/>
                </a:solidFill>
                <a:latin typeface="Arial" panose="020B0604020202020204" pitchFamily="34" charset="0"/>
                <a:ea typeface="宋体" panose="02010600030101010101" pitchFamily="2" charset="-122"/>
              </a:rPr>
              <a:t>的数据</a:t>
            </a:r>
          </a:p>
          <a:p>
            <a:pPr fontAlgn="base">
              <a:spcBef>
                <a:spcPct val="0"/>
              </a:spcBef>
              <a:spcAft>
                <a:spcPct val="0"/>
              </a:spcAft>
            </a:pPr>
            <a:r>
              <a:rPr lang="en-US" altLang="zh-CN" sz="2000" b="1" dirty="0">
                <a:solidFill>
                  <a:prstClr val="black"/>
                </a:solidFill>
                <a:latin typeface="Arial" panose="020B0604020202020204" pitchFamily="34" charset="0"/>
                <a:ea typeface="宋体" panose="02010600030101010101" pitchFamily="2" charset="-122"/>
              </a:rPr>
              <a:t>——</a:t>
            </a:r>
            <a:r>
              <a:rPr lang="zh-CN" altLang="en-US" sz="2000" b="1" dirty="0">
                <a:solidFill>
                  <a:prstClr val="black"/>
                </a:solidFill>
                <a:latin typeface="Arial" panose="020B0604020202020204" pitchFamily="34" charset="0"/>
                <a:ea typeface="宋体" panose="02010600030101010101" pitchFamily="2" charset="-122"/>
              </a:rPr>
              <a:t>如果仅仅用“数据”呈现奥斯卡获奖电影</a:t>
            </a:r>
            <a:r>
              <a:rPr lang="en-US" altLang="zh-CN" sz="2000" b="1" dirty="0">
                <a:solidFill>
                  <a:prstClr val="black"/>
                </a:solidFill>
                <a:latin typeface="Arial" panose="020B0604020202020204" pitchFamily="34" charset="0"/>
                <a:ea typeface="宋体" panose="02010600030101010101" pitchFamily="2" charset="-122"/>
              </a:rPr>
              <a:t>《</a:t>
            </a:r>
            <a:r>
              <a:rPr lang="zh-CN" altLang="en-US" sz="2000" b="1" dirty="0">
                <a:solidFill>
                  <a:prstClr val="black"/>
                </a:solidFill>
                <a:latin typeface="Arial" panose="020B0604020202020204" pitchFamily="34" charset="0"/>
                <a:ea typeface="宋体" panose="02010600030101010101" pitchFamily="2" charset="-122"/>
              </a:rPr>
              <a:t>泰坦尼克号</a:t>
            </a:r>
            <a:r>
              <a:rPr lang="en-US" altLang="zh-CN" sz="2000" b="1" dirty="0">
                <a:solidFill>
                  <a:prstClr val="black"/>
                </a:solidFill>
                <a:latin typeface="Arial" panose="020B0604020202020204" pitchFamily="34" charset="0"/>
                <a:ea typeface="宋体" panose="02010600030101010101" pitchFamily="2" charset="-122"/>
              </a:rPr>
              <a:t>》</a:t>
            </a:r>
            <a:r>
              <a:rPr lang="zh-CN" altLang="en-US" sz="2000" b="1" dirty="0">
                <a:solidFill>
                  <a:prstClr val="black"/>
                </a:solidFill>
                <a:latin typeface="Arial" panose="020B0604020202020204" pitchFamily="34" charset="0"/>
                <a:ea typeface="宋体" panose="02010600030101010101" pitchFamily="2" charset="-122"/>
              </a:rPr>
              <a:t>会是怎么样？</a:t>
            </a:r>
          </a:p>
          <a:p>
            <a:pPr fontAlgn="base">
              <a:spcBef>
                <a:spcPct val="0"/>
              </a:spcBef>
              <a:spcAft>
                <a:spcPct val="0"/>
              </a:spcAft>
            </a:pPr>
            <a:r>
              <a:rPr lang="en-US" altLang="zh-CN" sz="2000" dirty="0">
                <a:solidFill>
                  <a:prstClr val="black"/>
                </a:solidFill>
                <a:latin typeface="Arial" panose="020B0604020202020204" pitchFamily="34" charset="0"/>
                <a:ea typeface="宋体" panose="02010600030101010101" pitchFamily="2" charset="-122"/>
              </a:rPr>
              <a:t> </a:t>
            </a:r>
            <a:endParaRPr lang="zh-CN" altLang="en-US" sz="2000" dirty="0">
              <a:solidFill>
                <a:prstClr val="black"/>
              </a:solidFill>
              <a:latin typeface="Arial" panose="020B0604020202020204" pitchFamily="34" charset="0"/>
              <a:ea typeface="宋体" panose="02010600030101010101" pitchFamily="2" charset="-122"/>
            </a:endParaRPr>
          </a:p>
        </p:txBody>
      </p:sp>
      <p:pic>
        <p:nvPicPr>
          <p:cNvPr id="19" name="图片 18" descr="http://d.hiphotos.baidu.com/baike/w%3D268%3Bg%3D0/sign=4b031e1e0bf79052ef1f403834c8b0f7/f9dcd100baa1cd11192c1f2dbb12c8fcc3ce2d20.jpg">
            <a:extLst>
              <a:ext uri="{FF2B5EF4-FFF2-40B4-BE49-F238E27FC236}">
                <a16:creationId xmlns:a16="http://schemas.microsoft.com/office/drawing/2014/main" id="{256A0636-1D82-4380-A170-71345228B45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19778" y="1979471"/>
            <a:ext cx="2484276" cy="3240360"/>
          </a:xfrm>
          <a:prstGeom prst="rect">
            <a:avLst/>
          </a:prstGeom>
          <a:noFill/>
          <a:ln>
            <a:noFill/>
          </a:ln>
        </p:spPr>
      </p:pic>
      <p:sp>
        <p:nvSpPr>
          <p:cNvPr id="20" name="矩形 19">
            <a:extLst>
              <a:ext uri="{FF2B5EF4-FFF2-40B4-BE49-F238E27FC236}">
                <a16:creationId xmlns:a16="http://schemas.microsoft.com/office/drawing/2014/main" id="{C502ACEA-63DF-4504-AA90-B6B89C6FD109}"/>
              </a:ext>
            </a:extLst>
          </p:cNvPr>
          <p:cNvSpPr/>
          <p:nvPr/>
        </p:nvSpPr>
        <p:spPr>
          <a:xfrm>
            <a:off x="3395571" y="2051479"/>
            <a:ext cx="7936334" cy="4247317"/>
          </a:xfrm>
          <a:prstGeom prst="rect">
            <a:avLst/>
          </a:prstGeom>
        </p:spPr>
        <p:txBody>
          <a:bodyPr wrap="square">
            <a:spAutoFit/>
          </a:bodyPr>
          <a:lstStyle/>
          <a:p>
            <a:pPr fontAlgn="base">
              <a:spcBef>
                <a:spcPct val="0"/>
              </a:spcBef>
              <a:spcAft>
                <a:spcPct val="0"/>
              </a:spcAft>
            </a:pPr>
            <a:r>
              <a:rPr lang="en-US" altLang="zh-CN" dirty="0">
                <a:solidFill>
                  <a:prstClr val="black"/>
                </a:solidFill>
                <a:latin typeface="Arial" panose="020B0604020202020204" pitchFamily="34" charset="0"/>
                <a:ea typeface="宋体" panose="02010600030101010101" pitchFamily="2" charset="-122"/>
              </a:rPr>
              <a:t>1912</a:t>
            </a:r>
            <a:r>
              <a:rPr lang="zh-CN" altLang="en-US" dirty="0">
                <a:solidFill>
                  <a:prstClr val="black"/>
                </a:solidFill>
                <a:latin typeface="Arial" panose="020B0604020202020204" pitchFamily="34" charset="0"/>
                <a:ea typeface="宋体" panose="02010600030101010101" pitchFamily="2" charset="-122"/>
              </a:rPr>
              <a:t>年</a:t>
            </a:r>
            <a:r>
              <a:rPr lang="en-US" altLang="zh-CN" dirty="0">
                <a:solidFill>
                  <a:prstClr val="black"/>
                </a:solidFill>
                <a:latin typeface="Arial" panose="020B0604020202020204" pitchFamily="34" charset="0"/>
                <a:ea typeface="宋体" panose="02010600030101010101" pitchFamily="2" charset="-122"/>
              </a:rPr>
              <a:t>4</a:t>
            </a:r>
            <a:r>
              <a:rPr lang="zh-CN" altLang="en-US" dirty="0">
                <a:solidFill>
                  <a:prstClr val="black"/>
                </a:solidFill>
                <a:latin typeface="Arial" panose="020B0604020202020204" pitchFamily="34" charset="0"/>
                <a:ea typeface="宋体" panose="02010600030101010101" pitchFamily="2" charset="-122"/>
              </a:rPr>
              <a:t>月</a:t>
            </a:r>
            <a:r>
              <a:rPr lang="en-US" altLang="zh-CN" dirty="0">
                <a:solidFill>
                  <a:prstClr val="black"/>
                </a:solidFill>
                <a:latin typeface="Arial" panose="020B0604020202020204" pitchFamily="34" charset="0"/>
                <a:ea typeface="宋体" panose="02010600030101010101" pitchFamily="2" charset="-122"/>
              </a:rPr>
              <a:t>14</a:t>
            </a:r>
            <a:r>
              <a:rPr lang="zh-CN" altLang="en-US" dirty="0">
                <a:solidFill>
                  <a:prstClr val="black"/>
                </a:solidFill>
                <a:latin typeface="Arial" panose="020B0604020202020204" pitchFamily="34" charset="0"/>
                <a:ea typeface="宋体" panose="02010600030101010101" pitchFamily="2" charset="-122"/>
              </a:rPr>
              <a:t>日晚</a:t>
            </a:r>
            <a:r>
              <a:rPr lang="en-US" altLang="zh-CN" dirty="0">
                <a:solidFill>
                  <a:prstClr val="black"/>
                </a:solidFill>
                <a:latin typeface="Arial" panose="020B0604020202020204" pitchFamily="34" charset="0"/>
                <a:ea typeface="宋体" panose="02010600030101010101" pitchFamily="2" charset="-122"/>
              </a:rPr>
              <a:t>11</a:t>
            </a:r>
            <a:r>
              <a:rPr lang="zh-CN" altLang="en-US" dirty="0">
                <a:solidFill>
                  <a:prstClr val="black"/>
                </a:solidFill>
                <a:latin typeface="Arial" panose="020B0604020202020204" pitchFamily="34" charset="0"/>
                <a:ea typeface="宋体" panose="02010600030101010101" pitchFamily="2" charset="-122"/>
              </a:rPr>
              <a:t>点</a:t>
            </a:r>
            <a:r>
              <a:rPr lang="en-US" altLang="zh-CN" dirty="0">
                <a:solidFill>
                  <a:prstClr val="black"/>
                </a:solidFill>
                <a:latin typeface="Arial" panose="020B0604020202020204" pitchFamily="34" charset="0"/>
                <a:ea typeface="宋体" panose="02010600030101010101" pitchFamily="2" charset="-122"/>
              </a:rPr>
              <a:t>40</a:t>
            </a:r>
            <a:r>
              <a:rPr lang="zh-CN" altLang="en-US" dirty="0">
                <a:solidFill>
                  <a:prstClr val="black"/>
                </a:solidFill>
                <a:latin typeface="Arial" panose="020B0604020202020204" pitchFamily="34" charset="0"/>
                <a:ea typeface="宋体" panose="02010600030101010101" pitchFamily="2" charset="-122"/>
              </a:rPr>
              <a:t>分，泰坦尼克号在北大西洋撞上冰山（</a:t>
            </a:r>
            <a:r>
              <a:rPr lang="en-US" altLang="zh-CN" dirty="0">
                <a:solidFill>
                  <a:prstClr val="black"/>
                </a:solidFill>
                <a:latin typeface="Arial" panose="020B0604020202020204" pitchFamily="34" charset="0"/>
                <a:ea typeface="宋体" panose="02010600030101010101" pitchFamily="2" charset="-122"/>
              </a:rPr>
              <a:t>41°43’ 55.66”N 49°56’45.02”W</a:t>
            </a:r>
            <a:r>
              <a:rPr lang="zh-CN" altLang="en-US" dirty="0">
                <a:solidFill>
                  <a:prstClr val="black"/>
                </a:solidFill>
                <a:latin typeface="Arial" panose="020B0604020202020204" pitchFamily="34" charset="0"/>
                <a:ea typeface="宋体" panose="02010600030101010101" pitchFamily="2" charset="-122"/>
              </a:rPr>
              <a:t>附近）</a:t>
            </a:r>
            <a:r>
              <a:rPr lang="en-US" altLang="zh-CN" dirty="0">
                <a:solidFill>
                  <a:prstClr val="black"/>
                </a:solidFill>
                <a:latin typeface="Arial" panose="020B0604020202020204" pitchFamily="34" charset="0"/>
                <a:ea typeface="宋体" panose="02010600030101010101" pitchFamily="2" charset="-122"/>
              </a:rPr>
              <a:t>……2</a:t>
            </a:r>
            <a:r>
              <a:rPr lang="zh-CN" altLang="en-US" dirty="0">
                <a:solidFill>
                  <a:prstClr val="black"/>
                </a:solidFill>
                <a:latin typeface="Arial" panose="020B0604020202020204" pitchFamily="34" charset="0"/>
                <a:ea typeface="宋体" panose="02010600030101010101" pitchFamily="2" charset="-122"/>
              </a:rPr>
              <a:t>小时</a:t>
            </a:r>
            <a:r>
              <a:rPr lang="en-US" altLang="zh-CN" dirty="0">
                <a:solidFill>
                  <a:prstClr val="black"/>
                </a:solidFill>
                <a:latin typeface="Arial" panose="020B0604020202020204" pitchFamily="34" charset="0"/>
                <a:ea typeface="宋体" panose="02010600030101010101" pitchFamily="2" charset="-122"/>
              </a:rPr>
              <a:t>40</a:t>
            </a:r>
            <a:r>
              <a:rPr lang="zh-CN" altLang="en-US" dirty="0">
                <a:solidFill>
                  <a:prstClr val="black"/>
                </a:solidFill>
                <a:latin typeface="Arial" panose="020B0604020202020204" pitchFamily="34" charset="0"/>
                <a:ea typeface="宋体" panose="02010600030101010101" pitchFamily="2" charset="-122"/>
              </a:rPr>
              <a:t>分钟后，</a:t>
            </a:r>
            <a:r>
              <a:rPr lang="en-US" altLang="zh-CN" dirty="0">
                <a:solidFill>
                  <a:prstClr val="black"/>
                </a:solidFill>
                <a:latin typeface="Arial" panose="020B0604020202020204" pitchFamily="34" charset="0"/>
                <a:ea typeface="宋体" panose="02010600030101010101" pitchFamily="2" charset="-122"/>
              </a:rPr>
              <a:t>4</a:t>
            </a:r>
            <a:r>
              <a:rPr lang="zh-CN" altLang="en-US" dirty="0">
                <a:solidFill>
                  <a:prstClr val="black"/>
                </a:solidFill>
                <a:latin typeface="Arial" panose="020B0604020202020204" pitchFamily="34" charset="0"/>
                <a:ea typeface="宋体" panose="02010600030101010101" pitchFamily="2" charset="-122"/>
              </a:rPr>
              <a:t>月</a:t>
            </a:r>
            <a:r>
              <a:rPr lang="en-US" altLang="zh-CN" dirty="0">
                <a:solidFill>
                  <a:prstClr val="black"/>
                </a:solidFill>
                <a:latin typeface="Arial" panose="020B0604020202020204" pitchFamily="34" charset="0"/>
                <a:ea typeface="宋体" panose="02010600030101010101" pitchFamily="2" charset="-122"/>
              </a:rPr>
              <a:t>15</a:t>
            </a:r>
            <a:r>
              <a:rPr lang="zh-CN" altLang="en-US" dirty="0">
                <a:solidFill>
                  <a:prstClr val="black"/>
                </a:solidFill>
                <a:latin typeface="Arial" panose="020B0604020202020204" pitchFamily="34" charset="0"/>
                <a:ea typeface="宋体" panose="02010600030101010101" pitchFamily="2" charset="-122"/>
              </a:rPr>
              <a:t>日凌晨</a:t>
            </a:r>
            <a:r>
              <a:rPr lang="en-US" altLang="zh-CN" dirty="0">
                <a:solidFill>
                  <a:prstClr val="black"/>
                </a:solidFill>
                <a:latin typeface="Arial" panose="020B0604020202020204" pitchFamily="34" charset="0"/>
                <a:ea typeface="宋体" panose="02010600030101010101" pitchFamily="2" charset="-122"/>
              </a:rPr>
              <a:t>2</a:t>
            </a:r>
            <a:r>
              <a:rPr lang="zh-CN" altLang="en-US" dirty="0">
                <a:solidFill>
                  <a:prstClr val="black"/>
                </a:solidFill>
                <a:latin typeface="Arial" panose="020B0604020202020204" pitchFamily="34" charset="0"/>
                <a:ea typeface="宋体" panose="02010600030101010101" pitchFamily="2" charset="-122"/>
              </a:rPr>
              <a:t>点</a:t>
            </a:r>
            <a:r>
              <a:rPr lang="en-US" altLang="zh-CN" dirty="0">
                <a:solidFill>
                  <a:prstClr val="black"/>
                </a:solidFill>
                <a:latin typeface="Arial" panose="020B0604020202020204" pitchFamily="34" charset="0"/>
                <a:ea typeface="宋体" panose="02010600030101010101" pitchFamily="2" charset="-122"/>
              </a:rPr>
              <a:t>20</a:t>
            </a:r>
            <a:r>
              <a:rPr lang="zh-CN" altLang="en-US" dirty="0">
                <a:solidFill>
                  <a:prstClr val="black"/>
                </a:solidFill>
                <a:latin typeface="Arial" panose="020B0604020202020204" pitchFamily="34" charset="0"/>
                <a:ea typeface="宋体" panose="02010600030101010101" pitchFamily="2" charset="-122"/>
              </a:rPr>
              <a:t>分沉没</a:t>
            </a:r>
            <a:r>
              <a:rPr lang="en-US" altLang="zh-CN" dirty="0">
                <a:solidFill>
                  <a:prstClr val="black"/>
                </a:solidFill>
                <a:latin typeface="Arial" panose="020B0604020202020204" pitchFamily="34" charset="0"/>
                <a:ea typeface="宋体" panose="02010600030101010101" pitchFamily="2" charset="-122"/>
              </a:rPr>
              <a:t>……</a:t>
            </a:r>
            <a:r>
              <a:rPr lang="zh-CN" altLang="en-US" dirty="0">
                <a:solidFill>
                  <a:prstClr val="black"/>
                </a:solidFill>
                <a:latin typeface="Arial" panose="020B0604020202020204" pitchFamily="34" charset="0"/>
                <a:ea typeface="宋体" panose="02010600030101010101" pitchFamily="2" charset="-122"/>
              </a:rPr>
              <a:t>由于只有</a:t>
            </a:r>
            <a:r>
              <a:rPr lang="en-US" altLang="zh-CN" dirty="0">
                <a:solidFill>
                  <a:prstClr val="black"/>
                </a:solidFill>
                <a:latin typeface="Arial" panose="020B0604020202020204" pitchFamily="34" charset="0"/>
                <a:ea typeface="宋体" panose="02010600030101010101" pitchFamily="2" charset="-122"/>
              </a:rPr>
              <a:t>20</a:t>
            </a:r>
            <a:r>
              <a:rPr lang="zh-CN" altLang="en-US" dirty="0">
                <a:solidFill>
                  <a:prstClr val="black"/>
                </a:solidFill>
                <a:latin typeface="Arial" panose="020B0604020202020204" pitchFamily="34" charset="0"/>
                <a:ea typeface="宋体" panose="02010600030101010101" pitchFamily="2" charset="-122"/>
              </a:rPr>
              <a:t>艘救生艇，</a:t>
            </a:r>
            <a:r>
              <a:rPr lang="en-US" altLang="zh-CN" dirty="0">
                <a:solidFill>
                  <a:prstClr val="black"/>
                </a:solidFill>
                <a:latin typeface="Arial" panose="020B0604020202020204" pitchFamily="34" charset="0"/>
                <a:ea typeface="宋体" panose="02010600030101010101" pitchFamily="2" charset="-122"/>
              </a:rPr>
              <a:t>1523</a:t>
            </a:r>
            <a:r>
              <a:rPr lang="zh-CN" altLang="en-US" dirty="0">
                <a:solidFill>
                  <a:prstClr val="black"/>
                </a:solidFill>
                <a:latin typeface="Arial" panose="020B0604020202020204" pitchFamily="34" charset="0"/>
                <a:ea typeface="宋体" panose="02010600030101010101" pitchFamily="2" charset="-122"/>
              </a:rPr>
              <a:t>人葬身海底。</a:t>
            </a:r>
          </a:p>
          <a:p>
            <a:pPr fontAlgn="base">
              <a:spcBef>
                <a:spcPct val="0"/>
              </a:spcBef>
              <a:spcAft>
                <a:spcPct val="0"/>
              </a:spcAft>
            </a:pPr>
            <a:endParaRPr lang="zh-CN" altLang="en-US" dirty="0">
              <a:solidFill>
                <a:prstClr val="black"/>
              </a:solidFill>
              <a:latin typeface="Arial" panose="020B0604020202020204" pitchFamily="34" charset="0"/>
              <a:ea typeface="宋体" panose="02010600030101010101" pitchFamily="2" charset="-122"/>
            </a:endParaRPr>
          </a:p>
          <a:p>
            <a:pPr fontAlgn="base">
              <a:spcBef>
                <a:spcPct val="0"/>
              </a:spcBef>
              <a:spcAft>
                <a:spcPct val="0"/>
              </a:spcAft>
            </a:pPr>
            <a:r>
              <a:rPr lang="zh-CN" altLang="en-US" dirty="0">
                <a:solidFill>
                  <a:prstClr val="black"/>
                </a:solidFill>
                <a:latin typeface="Arial" panose="020B0604020202020204" pitchFamily="34" charset="0"/>
                <a:ea typeface="宋体" panose="02010600030101010101" pitchFamily="2" charset="-122"/>
              </a:rPr>
              <a:t>头等舱乘客：</a:t>
            </a:r>
          </a:p>
          <a:p>
            <a:pPr fontAlgn="base">
              <a:spcBef>
                <a:spcPct val="0"/>
              </a:spcBef>
              <a:spcAft>
                <a:spcPct val="0"/>
              </a:spcAft>
            </a:pPr>
            <a:r>
              <a:rPr lang="zh-CN" altLang="en-US" dirty="0">
                <a:solidFill>
                  <a:prstClr val="black"/>
                </a:solidFill>
                <a:latin typeface="Arial" panose="020B0604020202020204" pitchFamily="34" charset="0"/>
                <a:ea typeface="宋体" panose="02010600030101010101" pitchFamily="2" charset="-122"/>
              </a:rPr>
              <a:t>男士：</a:t>
            </a:r>
            <a:r>
              <a:rPr lang="en-US" altLang="zh-CN" dirty="0">
                <a:solidFill>
                  <a:prstClr val="black"/>
                </a:solidFill>
                <a:latin typeface="Arial" panose="020B0604020202020204" pitchFamily="34" charset="0"/>
                <a:ea typeface="宋体" panose="02010600030101010101" pitchFamily="2" charset="-122"/>
              </a:rPr>
              <a:t>175</a:t>
            </a:r>
            <a:r>
              <a:rPr lang="zh-CN" altLang="en-US" dirty="0">
                <a:solidFill>
                  <a:prstClr val="black"/>
                </a:solidFill>
                <a:latin typeface="Arial" panose="020B0604020202020204" pitchFamily="34" charset="0"/>
                <a:ea typeface="宋体" panose="02010600030101010101" pitchFamily="2" charset="-122"/>
              </a:rPr>
              <a:t>人，幸存</a:t>
            </a:r>
            <a:r>
              <a:rPr lang="en-US" altLang="zh-CN" dirty="0">
                <a:solidFill>
                  <a:prstClr val="black"/>
                </a:solidFill>
                <a:latin typeface="Arial" panose="020B0604020202020204" pitchFamily="34" charset="0"/>
                <a:ea typeface="宋体" panose="02010600030101010101" pitchFamily="2" charset="-122"/>
              </a:rPr>
              <a:t>57</a:t>
            </a:r>
            <a:r>
              <a:rPr lang="zh-CN" altLang="en-US" dirty="0">
                <a:solidFill>
                  <a:prstClr val="black"/>
                </a:solidFill>
                <a:latin typeface="Arial" panose="020B0604020202020204" pitchFamily="34" charset="0"/>
                <a:ea typeface="宋体" panose="02010600030101010101" pitchFamily="2" charset="-122"/>
              </a:rPr>
              <a:t>人，幸存率</a:t>
            </a:r>
            <a:r>
              <a:rPr lang="en-US" altLang="zh-CN" dirty="0">
                <a:solidFill>
                  <a:prstClr val="black"/>
                </a:solidFill>
                <a:latin typeface="Arial" panose="020B0604020202020204" pitchFamily="34" charset="0"/>
                <a:ea typeface="宋体" panose="02010600030101010101" pitchFamily="2" charset="-122"/>
              </a:rPr>
              <a:t>32.6%</a:t>
            </a:r>
          </a:p>
          <a:p>
            <a:pPr fontAlgn="base">
              <a:spcBef>
                <a:spcPct val="0"/>
              </a:spcBef>
              <a:spcAft>
                <a:spcPct val="0"/>
              </a:spcAft>
            </a:pPr>
            <a:r>
              <a:rPr lang="zh-CN" altLang="en-US" dirty="0">
                <a:solidFill>
                  <a:prstClr val="black"/>
                </a:solidFill>
                <a:latin typeface="Arial" panose="020B0604020202020204" pitchFamily="34" charset="0"/>
                <a:ea typeface="宋体" panose="02010600030101010101" pitchFamily="2" charset="-122"/>
              </a:rPr>
              <a:t>女士：</a:t>
            </a:r>
            <a:r>
              <a:rPr lang="en-US" altLang="zh-CN" dirty="0">
                <a:solidFill>
                  <a:prstClr val="black"/>
                </a:solidFill>
                <a:latin typeface="Arial" panose="020B0604020202020204" pitchFamily="34" charset="0"/>
                <a:ea typeface="宋体" panose="02010600030101010101" pitchFamily="2" charset="-122"/>
              </a:rPr>
              <a:t>144</a:t>
            </a:r>
            <a:r>
              <a:rPr lang="zh-CN" altLang="en-US" dirty="0">
                <a:solidFill>
                  <a:prstClr val="black"/>
                </a:solidFill>
                <a:latin typeface="Arial" panose="020B0604020202020204" pitchFamily="34" charset="0"/>
                <a:ea typeface="宋体" panose="02010600030101010101" pitchFamily="2" charset="-122"/>
              </a:rPr>
              <a:t>人，幸存</a:t>
            </a:r>
            <a:r>
              <a:rPr lang="en-US" altLang="zh-CN" dirty="0">
                <a:solidFill>
                  <a:prstClr val="black"/>
                </a:solidFill>
                <a:latin typeface="Arial" panose="020B0604020202020204" pitchFamily="34" charset="0"/>
                <a:ea typeface="宋体" panose="02010600030101010101" pitchFamily="2" charset="-122"/>
              </a:rPr>
              <a:t>140</a:t>
            </a:r>
            <a:r>
              <a:rPr lang="zh-CN" altLang="en-US" dirty="0">
                <a:solidFill>
                  <a:prstClr val="black"/>
                </a:solidFill>
                <a:latin typeface="Arial" panose="020B0604020202020204" pitchFamily="34" charset="0"/>
                <a:ea typeface="宋体" panose="02010600030101010101" pitchFamily="2" charset="-122"/>
              </a:rPr>
              <a:t>人，幸存率</a:t>
            </a:r>
            <a:r>
              <a:rPr lang="en-US" altLang="zh-CN" dirty="0">
                <a:solidFill>
                  <a:prstClr val="black"/>
                </a:solidFill>
                <a:latin typeface="Arial" panose="020B0604020202020204" pitchFamily="34" charset="0"/>
                <a:ea typeface="宋体" panose="02010600030101010101" pitchFamily="2" charset="-122"/>
              </a:rPr>
              <a:t>97.2%</a:t>
            </a:r>
          </a:p>
          <a:p>
            <a:pPr fontAlgn="base">
              <a:spcBef>
                <a:spcPct val="0"/>
              </a:spcBef>
              <a:spcAft>
                <a:spcPct val="0"/>
              </a:spcAft>
            </a:pPr>
            <a:r>
              <a:rPr lang="zh-CN" altLang="en-US" dirty="0">
                <a:solidFill>
                  <a:prstClr val="black"/>
                </a:solidFill>
                <a:latin typeface="Arial" panose="020B0604020202020204" pitchFamily="34" charset="0"/>
                <a:ea typeface="宋体" panose="02010600030101010101" pitchFamily="2" charset="-122"/>
              </a:rPr>
              <a:t>儿童：</a:t>
            </a:r>
            <a:r>
              <a:rPr lang="en-US" altLang="zh-CN" dirty="0">
                <a:solidFill>
                  <a:prstClr val="black"/>
                </a:solidFill>
                <a:latin typeface="Arial" panose="020B0604020202020204" pitchFamily="34" charset="0"/>
                <a:ea typeface="宋体" panose="02010600030101010101" pitchFamily="2" charset="-122"/>
              </a:rPr>
              <a:t>6</a:t>
            </a:r>
            <a:r>
              <a:rPr lang="zh-CN" altLang="en-US" dirty="0">
                <a:solidFill>
                  <a:prstClr val="black"/>
                </a:solidFill>
                <a:latin typeface="Arial" panose="020B0604020202020204" pitchFamily="34" charset="0"/>
                <a:ea typeface="宋体" panose="02010600030101010101" pitchFamily="2" charset="-122"/>
              </a:rPr>
              <a:t>人，幸存</a:t>
            </a:r>
            <a:r>
              <a:rPr lang="en-US" altLang="zh-CN" dirty="0">
                <a:solidFill>
                  <a:prstClr val="black"/>
                </a:solidFill>
                <a:latin typeface="Arial" panose="020B0604020202020204" pitchFamily="34" charset="0"/>
                <a:ea typeface="宋体" panose="02010600030101010101" pitchFamily="2" charset="-122"/>
              </a:rPr>
              <a:t>5</a:t>
            </a:r>
            <a:r>
              <a:rPr lang="zh-CN" altLang="en-US" dirty="0">
                <a:solidFill>
                  <a:prstClr val="black"/>
                </a:solidFill>
                <a:latin typeface="Arial" panose="020B0604020202020204" pitchFamily="34" charset="0"/>
                <a:ea typeface="宋体" panose="02010600030101010101" pitchFamily="2" charset="-122"/>
              </a:rPr>
              <a:t>人，幸存率</a:t>
            </a:r>
            <a:r>
              <a:rPr lang="en-US" altLang="zh-CN" dirty="0">
                <a:solidFill>
                  <a:prstClr val="black"/>
                </a:solidFill>
                <a:latin typeface="Arial" panose="020B0604020202020204" pitchFamily="34" charset="0"/>
                <a:ea typeface="宋体" panose="02010600030101010101" pitchFamily="2" charset="-122"/>
              </a:rPr>
              <a:t>83.3%</a:t>
            </a:r>
          </a:p>
          <a:p>
            <a:pPr fontAlgn="base">
              <a:spcBef>
                <a:spcPct val="0"/>
              </a:spcBef>
              <a:spcAft>
                <a:spcPct val="0"/>
              </a:spcAft>
            </a:pPr>
            <a:r>
              <a:rPr lang="zh-CN" altLang="en-US" dirty="0">
                <a:solidFill>
                  <a:prstClr val="black"/>
                </a:solidFill>
                <a:latin typeface="Arial" panose="020B0604020202020204" pitchFamily="34" charset="0"/>
                <a:ea typeface="宋体" panose="02010600030101010101" pitchFamily="2" charset="-122"/>
              </a:rPr>
              <a:t>乘客名单及详细信息如下</a:t>
            </a:r>
            <a:r>
              <a:rPr lang="en-US" altLang="zh-CN" dirty="0">
                <a:solidFill>
                  <a:prstClr val="black"/>
                </a:solidFill>
                <a:latin typeface="Arial" panose="020B0604020202020204" pitchFamily="34" charset="0"/>
                <a:ea typeface="宋体" panose="02010600030101010101" pitchFamily="2" charset="-122"/>
              </a:rPr>
              <a:t>…….</a:t>
            </a:r>
          </a:p>
          <a:p>
            <a:pPr fontAlgn="base">
              <a:spcBef>
                <a:spcPct val="0"/>
              </a:spcBef>
              <a:spcAft>
                <a:spcPct val="0"/>
              </a:spcAft>
            </a:pPr>
            <a:endParaRPr lang="en-US" altLang="zh-CN" dirty="0">
              <a:solidFill>
                <a:prstClr val="black"/>
              </a:solidFill>
              <a:latin typeface="Arial" panose="020B0604020202020204" pitchFamily="34" charset="0"/>
              <a:ea typeface="宋体" panose="02010600030101010101" pitchFamily="2" charset="-122"/>
            </a:endParaRPr>
          </a:p>
          <a:p>
            <a:pPr fontAlgn="base">
              <a:spcBef>
                <a:spcPct val="0"/>
              </a:spcBef>
              <a:spcAft>
                <a:spcPct val="0"/>
              </a:spcAft>
            </a:pPr>
            <a:r>
              <a:rPr lang="zh-CN" altLang="en-US" dirty="0">
                <a:solidFill>
                  <a:prstClr val="black"/>
                </a:solidFill>
                <a:latin typeface="Arial" panose="020B0604020202020204" pitchFamily="34" charset="0"/>
                <a:ea typeface="宋体" panose="02010600030101010101" pitchFamily="2" charset="-122"/>
              </a:rPr>
              <a:t>二等舱乘客</a:t>
            </a:r>
          </a:p>
          <a:p>
            <a:pPr fontAlgn="base">
              <a:spcBef>
                <a:spcPct val="0"/>
              </a:spcBef>
              <a:spcAft>
                <a:spcPct val="0"/>
              </a:spcAft>
            </a:pPr>
            <a:r>
              <a:rPr lang="zh-CN" altLang="en-US" dirty="0">
                <a:solidFill>
                  <a:prstClr val="black"/>
                </a:solidFill>
                <a:latin typeface="Arial" panose="020B0604020202020204" pitchFamily="34" charset="0"/>
                <a:ea typeface="宋体" panose="02010600030101010101" pitchFamily="2" charset="-122"/>
              </a:rPr>
              <a:t> </a:t>
            </a:r>
            <a:r>
              <a:rPr lang="en-US" altLang="zh-CN" dirty="0">
                <a:solidFill>
                  <a:prstClr val="black"/>
                </a:solidFill>
                <a:latin typeface="Arial" panose="020B0604020202020204" pitchFamily="34" charset="0"/>
                <a:ea typeface="宋体" panose="02010600030101010101" pitchFamily="2" charset="-122"/>
              </a:rPr>
              <a:t>……</a:t>
            </a:r>
          </a:p>
          <a:p>
            <a:pPr fontAlgn="base">
              <a:spcBef>
                <a:spcPct val="0"/>
              </a:spcBef>
              <a:spcAft>
                <a:spcPct val="0"/>
              </a:spcAft>
            </a:pPr>
            <a:r>
              <a:rPr lang="zh-CN" altLang="en-US" dirty="0">
                <a:solidFill>
                  <a:prstClr val="black"/>
                </a:solidFill>
                <a:latin typeface="Arial" panose="020B0604020202020204" pitchFamily="34" charset="0"/>
                <a:ea typeface="宋体" panose="02010600030101010101" pitchFamily="2" charset="-122"/>
              </a:rPr>
              <a:t>三等舱乘客</a:t>
            </a:r>
            <a:r>
              <a:rPr lang="en-US" altLang="zh-CN" dirty="0">
                <a:solidFill>
                  <a:prstClr val="black"/>
                </a:solidFill>
                <a:latin typeface="Arial" panose="020B0604020202020204" pitchFamily="34" charset="0"/>
                <a:ea typeface="宋体" panose="02010600030101010101" pitchFamily="2" charset="-122"/>
              </a:rPr>
              <a:t>……</a:t>
            </a:r>
          </a:p>
          <a:p>
            <a:pPr fontAlgn="base">
              <a:spcBef>
                <a:spcPct val="0"/>
              </a:spcBef>
              <a:spcAft>
                <a:spcPct val="0"/>
              </a:spcAft>
            </a:pPr>
            <a:r>
              <a:rPr lang="en-US" altLang="zh-CN" dirty="0">
                <a:solidFill>
                  <a:prstClr val="black"/>
                </a:solidFill>
                <a:latin typeface="Arial" panose="020B0604020202020204" pitchFamily="34" charset="0"/>
                <a:ea typeface="宋体" panose="02010600030101010101" pitchFamily="2" charset="-122"/>
              </a:rPr>
              <a:t>……</a:t>
            </a:r>
          </a:p>
          <a:p>
            <a:pPr fontAlgn="base">
              <a:spcBef>
                <a:spcPct val="0"/>
              </a:spcBef>
              <a:spcAft>
                <a:spcPct val="0"/>
              </a:spcAft>
            </a:pPr>
            <a:r>
              <a:rPr lang="zh-CN" altLang="en-US" dirty="0">
                <a:solidFill>
                  <a:prstClr val="black"/>
                </a:solidFill>
                <a:latin typeface="Arial" panose="020B0604020202020204" pitchFamily="34" charset="0"/>
                <a:ea typeface="宋体" panose="02010600030101010101" pitchFamily="2" charset="-122"/>
              </a:rPr>
              <a:t>船员</a:t>
            </a:r>
            <a:r>
              <a:rPr lang="en-US" altLang="zh-CN" dirty="0">
                <a:solidFill>
                  <a:prstClr val="black"/>
                </a:solidFill>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42158388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TotalTime>
  <Words>3014</Words>
  <Application>Microsoft Office PowerPoint</Application>
  <PresentationFormat>宽屏</PresentationFormat>
  <Paragraphs>349</Paragraphs>
  <Slides>34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34</vt:i4>
      </vt:variant>
    </vt:vector>
  </HeadingPairs>
  <TitlesOfParts>
    <vt:vector size="46" baseType="lpstr">
      <vt:lpstr>Pingfang SC</vt:lpstr>
      <vt:lpstr>等线</vt:lpstr>
      <vt:lpstr>等线 Light</vt:lpstr>
      <vt:lpstr>仿宋</vt:lpstr>
      <vt:lpstr>黑体</vt:lpstr>
      <vt:lpstr>华文仿宋</vt:lpstr>
      <vt:lpstr>华文中宋</vt:lpstr>
      <vt:lpstr>宋体</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sun12345678916@outlook.com</dc:creator>
  <cp:lastModifiedBy>sun12345678916@outlook.com</cp:lastModifiedBy>
  <cp:revision>45</cp:revision>
  <dcterms:created xsi:type="dcterms:W3CDTF">2025-01-13T08:13:12Z</dcterms:created>
  <dcterms:modified xsi:type="dcterms:W3CDTF">2025-02-03T02:34:05Z</dcterms:modified>
</cp:coreProperties>
</file>